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4" r:id="rId2"/>
  </p:sldMasterIdLst>
  <p:sldIdLst>
    <p:sldId id="309" r:id="rId3"/>
    <p:sldId id="316" r:id="rId4"/>
    <p:sldId id="310" r:id="rId5"/>
    <p:sldId id="278" r:id="rId6"/>
    <p:sldId id="279" r:id="rId7"/>
    <p:sldId id="280" r:id="rId8"/>
    <p:sldId id="318" r:id="rId9"/>
    <p:sldId id="288" r:id="rId10"/>
    <p:sldId id="289" r:id="rId11"/>
    <p:sldId id="293" r:id="rId12"/>
    <p:sldId id="319" r:id="rId13"/>
    <p:sldId id="320" r:id="rId14"/>
    <p:sldId id="307" r:id="rId15"/>
    <p:sldId id="321" r:id="rId16"/>
    <p:sldId id="294" r:id="rId17"/>
    <p:sldId id="312" r:id="rId18"/>
    <p:sldId id="313" r:id="rId19"/>
    <p:sldId id="314" r:id="rId20"/>
    <p:sldId id="322" r:id="rId21"/>
    <p:sldId id="305" r:id="rId22"/>
    <p:sldId id="311" r:id="rId23"/>
    <p:sldId id="317" r:id="rId24"/>
    <p:sldId id="303" r:id="rId25"/>
    <p:sldId id="308" r:id="rId26"/>
    <p:sldId id="298" r:id="rId27"/>
    <p:sldId id="315" r:id="rId2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D60093"/>
    <a:srgbClr val="FF66FF"/>
    <a:srgbClr val="FFFF66"/>
    <a:srgbClr val="E4851C"/>
    <a:srgbClr val="C3933D"/>
    <a:srgbClr val="5A4206"/>
    <a:srgbClr val="5B20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3" d="100"/>
          <a:sy n="63" d="100"/>
        </p:scale>
        <p:origin x="-9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FC6F2-A66C-4991-8619-39EFD6F78F6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pPr rtl="1"/>
          <a:endParaRPr lang="fa-IR"/>
        </a:p>
      </dgm:t>
    </dgm:pt>
    <dgm:pt modelId="{BD96FC38-EC3A-491B-8AD9-EA50E55EED9A}">
      <dgm:prSet phldrT="[Text]"/>
      <dgm:spPr>
        <a:gradFill flip="none" rotWithShape="1">
          <a:gsLst>
            <a:gs pos="0">
              <a:srgbClr val="FFF200"/>
            </a:gs>
            <a:gs pos="45000">
              <a:srgbClr val="FF7A00"/>
            </a:gs>
            <a:gs pos="70000">
              <a:srgbClr val="FF0300"/>
            </a:gs>
            <a:gs pos="100000">
              <a:srgbClr val="4D0808"/>
            </a:gs>
          </a:gsLst>
          <a:lin ang="0" scaled="0"/>
          <a:tileRect/>
        </a:gradFill>
      </dgm:spPr>
      <dgm:t>
        <a:bodyPr/>
        <a:lstStyle/>
        <a:p>
          <a:pPr rtl="1"/>
          <a:r>
            <a:rPr lang="en-US" b="1" dirty="0" smtClean="0">
              <a:solidFill>
                <a:srgbClr val="00B0F0"/>
              </a:solidFill>
            </a:rPr>
            <a:t>SOLID METERIALS</a:t>
          </a:r>
          <a:endParaRPr lang="fa-IR" b="1" dirty="0">
            <a:solidFill>
              <a:srgbClr val="00B0F0"/>
            </a:solidFill>
          </a:endParaRPr>
        </a:p>
      </dgm:t>
    </dgm:pt>
    <dgm:pt modelId="{232E1391-576D-45E5-8C91-58B4D68CB845}" type="parTrans" cxnId="{56F7A220-7C0E-4513-BF0F-908D9F5B4EC3}">
      <dgm:prSet/>
      <dgm:spPr/>
      <dgm:t>
        <a:bodyPr/>
        <a:lstStyle/>
        <a:p>
          <a:pPr rtl="1"/>
          <a:endParaRPr lang="fa-IR" b="1"/>
        </a:p>
      </dgm:t>
    </dgm:pt>
    <dgm:pt modelId="{BF162ED1-33F9-4A6B-9F7A-B556C0A74801}" type="sibTrans" cxnId="{56F7A220-7C0E-4513-BF0F-908D9F5B4EC3}">
      <dgm:prSet/>
      <dgm:spPr/>
      <dgm:t>
        <a:bodyPr/>
        <a:lstStyle/>
        <a:p>
          <a:pPr rtl="1"/>
          <a:endParaRPr lang="fa-IR" b="1"/>
        </a:p>
      </dgm:t>
    </dgm:pt>
    <dgm:pt modelId="{AAD377D9-9F9C-4401-B47D-383B722A6D75}">
      <dgm:prSet phldrT="[Text]"/>
      <dgm:spPr>
        <a:gradFill rotWithShape="0">
          <a:gsLst>
            <a:gs pos="0">
              <a:srgbClr val="5E9EFF"/>
            </a:gs>
            <a:gs pos="39999">
              <a:srgbClr val="85C2FF"/>
            </a:gs>
            <a:gs pos="70000">
              <a:srgbClr val="C4D6EB"/>
            </a:gs>
            <a:gs pos="100000">
              <a:srgbClr val="FFEBFA"/>
            </a:gs>
          </a:gsLst>
          <a:lin ang="0" scaled="0"/>
        </a:gradFill>
      </dgm:spPr>
      <dgm:t>
        <a:bodyPr/>
        <a:lstStyle/>
        <a:p>
          <a:pPr rtl="1"/>
          <a:r>
            <a:rPr lang="en-US" b="1" dirty="0" smtClean="0"/>
            <a:t>Single Crystalline</a:t>
          </a:r>
        </a:p>
      </dgm:t>
    </dgm:pt>
    <dgm:pt modelId="{C2DD0E77-D121-4B6C-B92F-7B876828CDA3}" type="parTrans" cxnId="{017E1034-5DA6-4A47-AF93-53ACC8E10DCD}">
      <dgm:prSet/>
      <dgm:spPr/>
      <dgm:t>
        <a:bodyPr/>
        <a:lstStyle/>
        <a:p>
          <a:pPr rtl="1"/>
          <a:endParaRPr lang="fa-IR" b="1"/>
        </a:p>
      </dgm:t>
    </dgm:pt>
    <dgm:pt modelId="{667304F5-95CA-4232-A900-122880F6F5BB}" type="sibTrans" cxnId="{017E1034-5DA6-4A47-AF93-53ACC8E10DCD}">
      <dgm:prSet/>
      <dgm:spPr/>
      <dgm:t>
        <a:bodyPr/>
        <a:lstStyle/>
        <a:p>
          <a:pPr rtl="1"/>
          <a:endParaRPr lang="fa-IR" b="1"/>
        </a:p>
      </dgm:t>
    </dgm:pt>
    <dgm:pt modelId="{228A9F0C-9341-4938-A203-657B75420639}">
      <dgm:prSet phldrT="[Text]"/>
      <dgm:spPr>
        <a:gradFill rotWithShape="0">
          <a:gsLst>
            <a:gs pos="0">
              <a:srgbClr val="5E9EFF"/>
            </a:gs>
            <a:gs pos="39999">
              <a:srgbClr val="85C2FF"/>
            </a:gs>
            <a:gs pos="70000">
              <a:srgbClr val="C4D6EB"/>
            </a:gs>
            <a:gs pos="100000">
              <a:srgbClr val="FFEBFA"/>
            </a:gs>
          </a:gsLst>
          <a:lin ang="0" scaled="0"/>
        </a:gradFill>
      </dgm:spPr>
      <dgm:t>
        <a:bodyPr/>
        <a:lstStyle/>
        <a:p>
          <a:pPr rtl="1"/>
          <a:r>
            <a:rPr lang="en-US" b="1" dirty="0" smtClean="0"/>
            <a:t>Poly Crystalline</a:t>
          </a:r>
          <a:endParaRPr lang="fa-IR" b="1" dirty="0"/>
        </a:p>
      </dgm:t>
    </dgm:pt>
    <dgm:pt modelId="{DB01EB49-3A2D-47E3-8A34-FF29C833FC8B}" type="parTrans" cxnId="{A567DD2E-EA88-47D2-92F0-8A999FC0B3C5}">
      <dgm:prSet/>
      <dgm:spPr/>
      <dgm:t>
        <a:bodyPr/>
        <a:lstStyle/>
        <a:p>
          <a:pPr rtl="1"/>
          <a:endParaRPr lang="fa-IR" b="1"/>
        </a:p>
      </dgm:t>
    </dgm:pt>
    <dgm:pt modelId="{41192350-1689-4E8C-8C2F-1D6AE74FF100}" type="sibTrans" cxnId="{A567DD2E-EA88-47D2-92F0-8A999FC0B3C5}">
      <dgm:prSet/>
      <dgm:spPr/>
      <dgm:t>
        <a:bodyPr/>
        <a:lstStyle/>
        <a:p>
          <a:pPr rtl="1"/>
          <a:endParaRPr lang="fa-IR" b="1"/>
        </a:p>
      </dgm:t>
    </dgm:pt>
    <dgm:pt modelId="{7DE4D507-D493-4577-A354-B9C65B157D0B}">
      <dgm:prSet phldrT="[Text]"/>
      <dgm:spPr>
        <a:gradFill rotWithShape="0">
          <a:gsLst>
            <a:gs pos="0">
              <a:srgbClr val="5E9EFF"/>
            </a:gs>
            <a:gs pos="39999">
              <a:srgbClr val="85C2FF"/>
            </a:gs>
            <a:gs pos="70000">
              <a:srgbClr val="C4D6EB"/>
            </a:gs>
            <a:gs pos="100000">
              <a:srgbClr val="FFEBFA"/>
            </a:gs>
          </a:gsLst>
          <a:lin ang="0" scaled="0"/>
        </a:gradFill>
      </dgm:spPr>
      <dgm:t>
        <a:bodyPr/>
        <a:lstStyle/>
        <a:p>
          <a:pPr rtl="1"/>
          <a:r>
            <a:rPr lang="en-US" b="1" dirty="0" smtClean="0"/>
            <a:t>Amorphous</a:t>
          </a:r>
          <a:endParaRPr lang="fa-IR" b="1" dirty="0"/>
        </a:p>
      </dgm:t>
    </dgm:pt>
    <dgm:pt modelId="{3D474475-F789-49FD-B9DF-02BDA0C12BDB}" type="sibTrans" cxnId="{8BA0F463-00DE-47BD-89DF-44FEBE495257}">
      <dgm:prSet/>
      <dgm:spPr/>
      <dgm:t>
        <a:bodyPr/>
        <a:lstStyle/>
        <a:p>
          <a:pPr rtl="1"/>
          <a:endParaRPr lang="fa-IR" b="1"/>
        </a:p>
      </dgm:t>
    </dgm:pt>
    <dgm:pt modelId="{61E7DE75-974A-4130-83BE-FBF9BBBD5E33}" type="parTrans" cxnId="{8BA0F463-00DE-47BD-89DF-44FEBE495257}">
      <dgm:prSet/>
      <dgm:spPr/>
      <dgm:t>
        <a:bodyPr/>
        <a:lstStyle/>
        <a:p>
          <a:pPr rtl="1"/>
          <a:endParaRPr lang="fa-IR" b="1"/>
        </a:p>
      </dgm:t>
    </dgm:pt>
    <dgm:pt modelId="{0BB4D0E5-2EA2-4584-BED1-ECA603B8497A}" type="pres">
      <dgm:prSet presAssocID="{A5EFC6F2-A66C-4991-8619-39EFD6F78F6E}" presName="mainComposite" presStyleCnt="0">
        <dgm:presLayoutVars>
          <dgm:chPref val="1"/>
          <dgm:dir/>
          <dgm:animOne val="branch"/>
          <dgm:animLvl val="lvl"/>
          <dgm:resizeHandles val="exact"/>
        </dgm:presLayoutVars>
      </dgm:prSet>
      <dgm:spPr/>
      <dgm:t>
        <a:bodyPr/>
        <a:lstStyle/>
        <a:p>
          <a:pPr rtl="1"/>
          <a:endParaRPr lang="fa-IR"/>
        </a:p>
      </dgm:t>
    </dgm:pt>
    <dgm:pt modelId="{CE829369-1D3A-4463-AE50-3A4CDF5C2C24}" type="pres">
      <dgm:prSet presAssocID="{A5EFC6F2-A66C-4991-8619-39EFD6F78F6E}" presName="hierFlow" presStyleCnt="0"/>
      <dgm:spPr/>
    </dgm:pt>
    <dgm:pt modelId="{C9221AA7-8E53-44B2-9167-BEAFFF148FE5}" type="pres">
      <dgm:prSet presAssocID="{A5EFC6F2-A66C-4991-8619-39EFD6F78F6E}" presName="hierChild1" presStyleCnt="0">
        <dgm:presLayoutVars>
          <dgm:chPref val="1"/>
          <dgm:animOne val="branch"/>
          <dgm:animLvl val="lvl"/>
        </dgm:presLayoutVars>
      </dgm:prSet>
      <dgm:spPr/>
    </dgm:pt>
    <dgm:pt modelId="{311CA766-05C7-419E-93BB-F32985A1E8B5}" type="pres">
      <dgm:prSet presAssocID="{BD96FC38-EC3A-491B-8AD9-EA50E55EED9A}" presName="Name14" presStyleCnt="0"/>
      <dgm:spPr/>
    </dgm:pt>
    <dgm:pt modelId="{3A22D0EC-B3E6-41F3-9324-D61A7BD02DBC}" type="pres">
      <dgm:prSet presAssocID="{BD96FC38-EC3A-491B-8AD9-EA50E55EED9A}" presName="level1Shape" presStyleLbl="node0" presStyleIdx="0" presStyleCnt="1" custScaleX="242019" custLinFactNeighborX="0" custLinFactNeighborY="-1959">
        <dgm:presLayoutVars>
          <dgm:chPref val="3"/>
        </dgm:presLayoutVars>
      </dgm:prSet>
      <dgm:spPr/>
      <dgm:t>
        <a:bodyPr/>
        <a:lstStyle/>
        <a:p>
          <a:pPr rtl="1"/>
          <a:endParaRPr lang="fa-IR"/>
        </a:p>
      </dgm:t>
    </dgm:pt>
    <dgm:pt modelId="{59FE94A2-6CCA-44D4-B5CF-885113397734}" type="pres">
      <dgm:prSet presAssocID="{BD96FC38-EC3A-491B-8AD9-EA50E55EED9A}" presName="hierChild2" presStyleCnt="0"/>
      <dgm:spPr/>
    </dgm:pt>
    <dgm:pt modelId="{38AD5093-2F71-4DFE-94DF-C51CC09D1991}" type="pres">
      <dgm:prSet presAssocID="{C2DD0E77-D121-4B6C-B92F-7B876828CDA3}" presName="Name19" presStyleLbl="parChTrans1D2" presStyleIdx="0" presStyleCnt="3"/>
      <dgm:spPr/>
      <dgm:t>
        <a:bodyPr/>
        <a:lstStyle/>
        <a:p>
          <a:pPr rtl="1"/>
          <a:endParaRPr lang="fa-IR"/>
        </a:p>
      </dgm:t>
    </dgm:pt>
    <dgm:pt modelId="{8B6AF56E-51D8-4D2D-8311-3377F7A456DD}" type="pres">
      <dgm:prSet presAssocID="{AAD377D9-9F9C-4401-B47D-383B722A6D75}" presName="Name21" presStyleCnt="0"/>
      <dgm:spPr/>
    </dgm:pt>
    <dgm:pt modelId="{955CC4F5-81FF-4633-9AC0-4EBA907BA0B4}" type="pres">
      <dgm:prSet presAssocID="{AAD377D9-9F9C-4401-B47D-383B722A6D75}" presName="level2Shape" presStyleLbl="node2" presStyleIdx="0" presStyleCnt="3"/>
      <dgm:spPr/>
      <dgm:t>
        <a:bodyPr/>
        <a:lstStyle/>
        <a:p>
          <a:pPr rtl="1"/>
          <a:endParaRPr lang="fa-IR"/>
        </a:p>
      </dgm:t>
    </dgm:pt>
    <dgm:pt modelId="{BFB3051F-94D6-4017-AA05-C1AEB00ACAAF}" type="pres">
      <dgm:prSet presAssocID="{AAD377D9-9F9C-4401-B47D-383B722A6D75}" presName="hierChild3" presStyleCnt="0"/>
      <dgm:spPr/>
    </dgm:pt>
    <dgm:pt modelId="{1B52A28D-DD13-4419-A8E5-F8A77CF0A683}" type="pres">
      <dgm:prSet presAssocID="{DB01EB49-3A2D-47E3-8A34-FF29C833FC8B}" presName="Name19" presStyleLbl="parChTrans1D2" presStyleIdx="1" presStyleCnt="3"/>
      <dgm:spPr/>
      <dgm:t>
        <a:bodyPr/>
        <a:lstStyle/>
        <a:p>
          <a:pPr rtl="1"/>
          <a:endParaRPr lang="fa-IR"/>
        </a:p>
      </dgm:t>
    </dgm:pt>
    <dgm:pt modelId="{92373E8A-EAEC-4C36-BFEF-330CAB4D80D3}" type="pres">
      <dgm:prSet presAssocID="{228A9F0C-9341-4938-A203-657B75420639}" presName="Name21" presStyleCnt="0"/>
      <dgm:spPr/>
    </dgm:pt>
    <dgm:pt modelId="{76830A4D-F665-4859-BCAE-655E6075B153}" type="pres">
      <dgm:prSet presAssocID="{228A9F0C-9341-4938-A203-657B75420639}" presName="level2Shape" presStyleLbl="node2" presStyleIdx="1" presStyleCnt="3"/>
      <dgm:spPr/>
      <dgm:t>
        <a:bodyPr/>
        <a:lstStyle/>
        <a:p>
          <a:pPr rtl="1"/>
          <a:endParaRPr lang="fa-IR"/>
        </a:p>
      </dgm:t>
    </dgm:pt>
    <dgm:pt modelId="{C9768D85-1B5F-401F-8007-C03513AC8A7E}" type="pres">
      <dgm:prSet presAssocID="{228A9F0C-9341-4938-A203-657B75420639}" presName="hierChild3" presStyleCnt="0"/>
      <dgm:spPr/>
    </dgm:pt>
    <dgm:pt modelId="{62005502-AFC2-41EF-8C8F-3B2196571C99}" type="pres">
      <dgm:prSet presAssocID="{61E7DE75-974A-4130-83BE-FBF9BBBD5E33}" presName="Name19" presStyleLbl="parChTrans1D2" presStyleIdx="2" presStyleCnt="3"/>
      <dgm:spPr/>
      <dgm:t>
        <a:bodyPr/>
        <a:lstStyle/>
        <a:p>
          <a:pPr rtl="1"/>
          <a:endParaRPr lang="fa-IR"/>
        </a:p>
      </dgm:t>
    </dgm:pt>
    <dgm:pt modelId="{77D158B2-A200-4C80-8571-B1C02511BD9E}" type="pres">
      <dgm:prSet presAssocID="{7DE4D507-D493-4577-A354-B9C65B157D0B}" presName="Name21" presStyleCnt="0"/>
      <dgm:spPr/>
    </dgm:pt>
    <dgm:pt modelId="{75BC0B65-AA4D-456F-893B-DDCEEAE78DAD}" type="pres">
      <dgm:prSet presAssocID="{7DE4D507-D493-4577-A354-B9C65B157D0B}" presName="level2Shape" presStyleLbl="node2" presStyleIdx="2" presStyleCnt="3" custLinFactNeighborY="1393"/>
      <dgm:spPr/>
      <dgm:t>
        <a:bodyPr/>
        <a:lstStyle/>
        <a:p>
          <a:pPr rtl="1"/>
          <a:endParaRPr lang="fa-IR"/>
        </a:p>
      </dgm:t>
    </dgm:pt>
    <dgm:pt modelId="{E8C15603-F64D-4475-883B-83BECB341AED}" type="pres">
      <dgm:prSet presAssocID="{7DE4D507-D493-4577-A354-B9C65B157D0B}" presName="hierChild3" presStyleCnt="0"/>
      <dgm:spPr/>
    </dgm:pt>
    <dgm:pt modelId="{5A327767-C804-4F6C-9D0D-AAEC7142AC57}" type="pres">
      <dgm:prSet presAssocID="{A5EFC6F2-A66C-4991-8619-39EFD6F78F6E}" presName="bgShapesFlow" presStyleCnt="0"/>
      <dgm:spPr/>
    </dgm:pt>
  </dgm:ptLst>
  <dgm:cxnLst>
    <dgm:cxn modelId="{4839A5C1-4CCD-4560-9289-CD6F1B28BC8B}" type="presOf" srcId="{AAD377D9-9F9C-4401-B47D-383B722A6D75}" destId="{955CC4F5-81FF-4633-9AC0-4EBA907BA0B4}" srcOrd="0" destOrd="0" presId="urn:microsoft.com/office/officeart/2005/8/layout/hierarchy6"/>
    <dgm:cxn modelId="{50CBD1EE-D667-49E4-9F90-AEC76723D8AE}" type="presOf" srcId="{228A9F0C-9341-4938-A203-657B75420639}" destId="{76830A4D-F665-4859-BCAE-655E6075B153}" srcOrd="0" destOrd="0" presId="urn:microsoft.com/office/officeart/2005/8/layout/hierarchy6"/>
    <dgm:cxn modelId="{0F602E53-DB6C-496B-9B22-C60F9AEE0A2A}" type="presOf" srcId="{BD96FC38-EC3A-491B-8AD9-EA50E55EED9A}" destId="{3A22D0EC-B3E6-41F3-9324-D61A7BD02DBC}" srcOrd="0" destOrd="0" presId="urn:microsoft.com/office/officeart/2005/8/layout/hierarchy6"/>
    <dgm:cxn modelId="{56F7A220-7C0E-4513-BF0F-908D9F5B4EC3}" srcId="{A5EFC6F2-A66C-4991-8619-39EFD6F78F6E}" destId="{BD96FC38-EC3A-491B-8AD9-EA50E55EED9A}" srcOrd="0" destOrd="0" parTransId="{232E1391-576D-45E5-8C91-58B4D68CB845}" sibTransId="{BF162ED1-33F9-4A6B-9F7A-B556C0A74801}"/>
    <dgm:cxn modelId="{EAF07F1A-254C-4DF0-8801-08345D6AF4E7}" type="presOf" srcId="{7DE4D507-D493-4577-A354-B9C65B157D0B}" destId="{75BC0B65-AA4D-456F-893B-DDCEEAE78DAD}" srcOrd="0" destOrd="0" presId="urn:microsoft.com/office/officeart/2005/8/layout/hierarchy6"/>
    <dgm:cxn modelId="{F1F7FA25-8EDE-4773-8EDA-07A10698C4BF}" type="presOf" srcId="{61E7DE75-974A-4130-83BE-FBF9BBBD5E33}" destId="{62005502-AFC2-41EF-8C8F-3B2196571C99}" srcOrd="0" destOrd="0" presId="urn:microsoft.com/office/officeart/2005/8/layout/hierarchy6"/>
    <dgm:cxn modelId="{8BA0F463-00DE-47BD-89DF-44FEBE495257}" srcId="{BD96FC38-EC3A-491B-8AD9-EA50E55EED9A}" destId="{7DE4D507-D493-4577-A354-B9C65B157D0B}" srcOrd="2" destOrd="0" parTransId="{61E7DE75-974A-4130-83BE-FBF9BBBD5E33}" sibTransId="{3D474475-F789-49FD-B9DF-02BDA0C12BDB}"/>
    <dgm:cxn modelId="{97D0560A-77A0-43E3-95FC-061F1785CC64}" type="presOf" srcId="{A5EFC6F2-A66C-4991-8619-39EFD6F78F6E}" destId="{0BB4D0E5-2EA2-4584-BED1-ECA603B8497A}" srcOrd="0" destOrd="0" presId="urn:microsoft.com/office/officeart/2005/8/layout/hierarchy6"/>
    <dgm:cxn modelId="{A567DD2E-EA88-47D2-92F0-8A999FC0B3C5}" srcId="{BD96FC38-EC3A-491B-8AD9-EA50E55EED9A}" destId="{228A9F0C-9341-4938-A203-657B75420639}" srcOrd="1" destOrd="0" parTransId="{DB01EB49-3A2D-47E3-8A34-FF29C833FC8B}" sibTransId="{41192350-1689-4E8C-8C2F-1D6AE74FF100}"/>
    <dgm:cxn modelId="{017E1034-5DA6-4A47-AF93-53ACC8E10DCD}" srcId="{BD96FC38-EC3A-491B-8AD9-EA50E55EED9A}" destId="{AAD377D9-9F9C-4401-B47D-383B722A6D75}" srcOrd="0" destOrd="0" parTransId="{C2DD0E77-D121-4B6C-B92F-7B876828CDA3}" sibTransId="{667304F5-95CA-4232-A900-122880F6F5BB}"/>
    <dgm:cxn modelId="{E1104EF8-1089-48B9-955B-9A1F6CAEFCA5}" type="presOf" srcId="{DB01EB49-3A2D-47E3-8A34-FF29C833FC8B}" destId="{1B52A28D-DD13-4419-A8E5-F8A77CF0A683}" srcOrd="0" destOrd="0" presId="urn:microsoft.com/office/officeart/2005/8/layout/hierarchy6"/>
    <dgm:cxn modelId="{7E0A854E-5E58-4DC9-8D93-1558E4EB0A37}" type="presOf" srcId="{C2DD0E77-D121-4B6C-B92F-7B876828CDA3}" destId="{38AD5093-2F71-4DFE-94DF-C51CC09D1991}" srcOrd="0" destOrd="0" presId="urn:microsoft.com/office/officeart/2005/8/layout/hierarchy6"/>
    <dgm:cxn modelId="{0F2258BC-CF65-4A94-AEAC-0C413E235C13}" type="presParOf" srcId="{0BB4D0E5-2EA2-4584-BED1-ECA603B8497A}" destId="{CE829369-1D3A-4463-AE50-3A4CDF5C2C24}" srcOrd="0" destOrd="0" presId="urn:microsoft.com/office/officeart/2005/8/layout/hierarchy6"/>
    <dgm:cxn modelId="{134C1041-AAA8-4C34-91B5-CA6B04044A45}" type="presParOf" srcId="{CE829369-1D3A-4463-AE50-3A4CDF5C2C24}" destId="{C9221AA7-8E53-44B2-9167-BEAFFF148FE5}" srcOrd="0" destOrd="0" presId="urn:microsoft.com/office/officeart/2005/8/layout/hierarchy6"/>
    <dgm:cxn modelId="{1B59EA3D-FAE9-4073-8358-782DA00CECE6}" type="presParOf" srcId="{C9221AA7-8E53-44B2-9167-BEAFFF148FE5}" destId="{311CA766-05C7-419E-93BB-F32985A1E8B5}" srcOrd="0" destOrd="0" presId="urn:microsoft.com/office/officeart/2005/8/layout/hierarchy6"/>
    <dgm:cxn modelId="{A7E5F77E-27DA-431C-BEA0-DDC1DF82E197}" type="presParOf" srcId="{311CA766-05C7-419E-93BB-F32985A1E8B5}" destId="{3A22D0EC-B3E6-41F3-9324-D61A7BD02DBC}" srcOrd="0" destOrd="0" presId="urn:microsoft.com/office/officeart/2005/8/layout/hierarchy6"/>
    <dgm:cxn modelId="{4604452E-51EF-47A4-81BE-EAFE755EDE32}" type="presParOf" srcId="{311CA766-05C7-419E-93BB-F32985A1E8B5}" destId="{59FE94A2-6CCA-44D4-B5CF-885113397734}" srcOrd="1" destOrd="0" presId="urn:microsoft.com/office/officeart/2005/8/layout/hierarchy6"/>
    <dgm:cxn modelId="{94CD7950-8554-4E41-ABAD-F0BAE0A54303}" type="presParOf" srcId="{59FE94A2-6CCA-44D4-B5CF-885113397734}" destId="{38AD5093-2F71-4DFE-94DF-C51CC09D1991}" srcOrd="0" destOrd="0" presId="urn:microsoft.com/office/officeart/2005/8/layout/hierarchy6"/>
    <dgm:cxn modelId="{73E6B05D-94BB-4583-B817-BAEEA90572AA}" type="presParOf" srcId="{59FE94A2-6CCA-44D4-B5CF-885113397734}" destId="{8B6AF56E-51D8-4D2D-8311-3377F7A456DD}" srcOrd="1" destOrd="0" presId="urn:microsoft.com/office/officeart/2005/8/layout/hierarchy6"/>
    <dgm:cxn modelId="{64C8EFE2-453F-42A6-9472-28338429F674}" type="presParOf" srcId="{8B6AF56E-51D8-4D2D-8311-3377F7A456DD}" destId="{955CC4F5-81FF-4633-9AC0-4EBA907BA0B4}" srcOrd="0" destOrd="0" presId="urn:microsoft.com/office/officeart/2005/8/layout/hierarchy6"/>
    <dgm:cxn modelId="{540618CD-A080-48D0-9EC1-BD629412AA0D}" type="presParOf" srcId="{8B6AF56E-51D8-4D2D-8311-3377F7A456DD}" destId="{BFB3051F-94D6-4017-AA05-C1AEB00ACAAF}" srcOrd="1" destOrd="0" presId="urn:microsoft.com/office/officeart/2005/8/layout/hierarchy6"/>
    <dgm:cxn modelId="{3110D8E8-7E53-4ABB-B07A-8770409C15E4}" type="presParOf" srcId="{59FE94A2-6CCA-44D4-B5CF-885113397734}" destId="{1B52A28D-DD13-4419-A8E5-F8A77CF0A683}" srcOrd="2" destOrd="0" presId="urn:microsoft.com/office/officeart/2005/8/layout/hierarchy6"/>
    <dgm:cxn modelId="{96E26C2E-7BA4-454B-8CC0-9D915C344E00}" type="presParOf" srcId="{59FE94A2-6CCA-44D4-B5CF-885113397734}" destId="{92373E8A-EAEC-4C36-BFEF-330CAB4D80D3}" srcOrd="3" destOrd="0" presId="urn:microsoft.com/office/officeart/2005/8/layout/hierarchy6"/>
    <dgm:cxn modelId="{3A49A552-4F78-4AFF-A5D5-DF0013564D21}" type="presParOf" srcId="{92373E8A-EAEC-4C36-BFEF-330CAB4D80D3}" destId="{76830A4D-F665-4859-BCAE-655E6075B153}" srcOrd="0" destOrd="0" presId="urn:microsoft.com/office/officeart/2005/8/layout/hierarchy6"/>
    <dgm:cxn modelId="{A689870F-281A-4CE4-9836-99831259C69A}" type="presParOf" srcId="{92373E8A-EAEC-4C36-BFEF-330CAB4D80D3}" destId="{C9768D85-1B5F-401F-8007-C03513AC8A7E}" srcOrd="1" destOrd="0" presId="urn:microsoft.com/office/officeart/2005/8/layout/hierarchy6"/>
    <dgm:cxn modelId="{EB8B3431-FC6F-45FF-9DB6-248902763E8A}" type="presParOf" srcId="{59FE94A2-6CCA-44D4-B5CF-885113397734}" destId="{62005502-AFC2-41EF-8C8F-3B2196571C99}" srcOrd="4" destOrd="0" presId="urn:microsoft.com/office/officeart/2005/8/layout/hierarchy6"/>
    <dgm:cxn modelId="{418BABC4-23EF-4095-90FF-296C81BE7637}" type="presParOf" srcId="{59FE94A2-6CCA-44D4-B5CF-885113397734}" destId="{77D158B2-A200-4C80-8571-B1C02511BD9E}" srcOrd="5" destOrd="0" presId="urn:microsoft.com/office/officeart/2005/8/layout/hierarchy6"/>
    <dgm:cxn modelId="{EE082485-73FF-4DF5-8EB1-CDE23936903F}" type="presParOf" srcId="{77D158B2-A200-4C80-8571-B1C02511BD9E}" destId="{75BC0B65-AA4D-456F-893B-DDCEEAE78DAD}" srcOrd="0" destOrd="0" presId="urn:microsoft.com/office/officeart/2005/8/layout/hierarchy6"/>
    <dgm:cxn modelId="{C637F0F3-30C5-4B24-BA0D-C7D70C2D88C2}" type="presParOf" srcId="{77D158B2-A200-4C80-8571-B1C02511BD9E}" destId="{E8C15603-F64D-4475-883B-83BECB341AED}" srcOrd="1" destOrd="0" presId="urn:microsoft.com/office/officeart/2005/8/layout/hierarchy6"/>
    <dgm:cxn modelId="{C5030DE8-8858-41EE-A89A-8D14B6860D07}" type="presParOf" srcId="{0BB4D0E5-2EA2-4584-BED1-ECA603B8497A}" destId="{5A327767-C804-4F6C-9D0D-AAEC7142AC57}" srcOrd="1" destOrd="0" presId="urn:microsoft.com/office/officeart/2005/8/layout/hierarchy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22D0EC-B3E6-41F3-9324-D61A7BD02DBC}">
      <dsp:nvSpPr>
        <dsp:cNvPr id="0" name=""/>
        <dsp:cNvSpPr/>
      </dsp:nvSpPr>
      <dsp:spPr>
        <a:xfrm>
          <a:off x="2036444" y="0"/>
          <a:ext cx="3642414" cy="1003341"/>
        </a:xfrm>
        <a:prstGeom prst="roundRect">
          <a:avLst>
            <a:gd name="adj" fmla="val 10000"/>
          </a:avLst>
        </a:prstGeom>
        <a:gradFill flip="none" rotWithShape="1">
          <a:gsLst>
            <a:gs pos="0">
              <a:srgbClr val="FFF200"/>
            </a:gs>
            <a:gs pos="45000">
              <a:srgbClr val="FF7A00"/>
            </a:gs>
            <a:gs pos="70000">
              <a:srgbClr val="FF0300"/>
            </a:gs>
            <a:gs pos="100000">
              <a:srgbClr val="4D0808"/>
            </a:gs>
          </a:gsLst>
          <a:lin ang="0" scaled="0"/>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solidFill>
                <a:srgbClr val="00B0F0"/>
              </a:solidFill>
            </a:rPr>
            <a:t>SOLID METERIALS</a:t>
          </a:r>
          <a:endParaRPr lang="fa-IR" sz="1800" b="1" kern="1200" dirty="0">
            <a:solidFill>
              <a:srgbClr val="00B0F0"/>
            </a:solidFill>
          </a:endParaRPr>
        </a:p>
      </dsp:txBody>
      <dsp:txXfrm>
        <a:off x="2036444" y="0"/>
        <a:ext cx="3642414" cy="1003341"/>
      </dsp:txXfrm>
    </dsp:sp>
    <dsp:sp modelId="{38AD5093-2F71-4DFE-94DF-C51CC09D1991}">
      <dsp:nvSpPr>
        <dsp:cNvPr id="0" name=""/>
        <dsp:cNvSpPr/>
      </dsp:nvSpPr>
      <dsp:spPr>
        <a:xfrm>
          <a:off x="1901136" y="1003341"/>
          <a:ext cx="1956515" cy="402241"/>
        </a:xfrm>
        <a:custGeom>
          <a:avLst/>
          <a:gdLst/>
          <a:ahLst/>
          <a:cxnLst/>
          <a:rect l="0" t="0" r="0" b="0"/>
          <a:pathLst>
            <a:path>
              <a:moveTo>
                <a:pt x="1956515" y="0"/>
              </a:moveTo>
              <a:lnTo>
                <a:pt x="1956515" y="201120"/>
              </a:lnTo>
              <a:lnTo>
                <a:pt x="0" y="201120"/>
              </a:lnTo>
              <a:lnTo>
                <a:pt x="0" y="402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CC4F5-81FF-4633-9AC0-4EBA907BA0B4}">
      <dsp:nvSpPr>
        <dsp:cNvPr id="0" name=""/>
        <dsp:cNvSpPr/>
      </dsp:nvSpPr>
      <dsp:spPr>
        <a:xfrm>
          <a:off x="1148630" y="1405582"/>
          <a:ext cx="1505011" cy="1003341"/>
        </a:xfrm>
        <a:prstGeom prst="roundRect">
          <a:avLst>
            <a:gd name="adj" fmla="val 10000"/>
          </a:avLst>
        </a:prstGeom>
        <a:gradFill rotWithShape="0">
          <a:gsLst>
            <a:gs pos="0">
              <a:srgbClr val="5E9EFF"/>
            </a:gs>
            <a:gs pos="39999">
              <a:srgbClr val="85C2FF"/>
            </a:gs>
            <a:gs pos="70000">
              <a:srgbClr val="C4D6EB"/>
            </a:gs>
            <a:gs pos="100000">
              <a:srgbClr val="FFEBFA"/>
            </a:gs>
          </a:gsLst>
          <a:lin ang="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Single Crystalline</a:t>
          </a:r>
        </a:p>
      </dsp:txBody>
      <dsp:txXfrm>
        <a:off x="1148630" y="1405582"/>
        <a:ext cx="1505011" cy="1003341"/>
      </dsp:txXfrm>
    </dsp:sp>
    <dsp:sp modelId="{1B52A28D-DD13-4419-A8E5-F8A77CF0A683}">
      <dsp:nvSpPr>
        <dsp:cNvPr id="0" name=""/>
        <dsp:cNvSpPr/>
      </dsp:nvSpPr>
      <dsp:spPr>
        <a:xfrm>
          <a:off x="3811931" y="1003341"/>
          <a:ext cx="91440" cy="402241"/>
        </a:xfrm>
        <a:custGeom>
          <a:avLst/>
          <a:gdLst/>
          <a:ahLst/>
          <a:cxnLst/>
          <a:rect l="0" t="0" r="0" b="0"/>
          <a:pathLst>
            <a:path>
              <a:moveTo>
                <a:pt x="45720" y="0"/>
              </a:moveTo>
              <a:lnTo>
                <a:pt x="45720" y="4022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30A4D-F665-4859-BCAE-655E6075B153}">
      <dsp:nvSpPr>
        <dsp:cNvPr id="0" name=""/>
        <dsp:cNvSpPr/>
      </dsp:nvSpPr>
      <dsp:spPr>
        <a:xfrm>
          <a:off x="3105146" y="1405582"/>
          <a:ext cx="1505011" cy="1003341"/>
        </a:xfrm>
        <a:prstGeom prst="roundRect">
          <a:avLst>
            <a:gd name="adj" fmla="val 10000"/>
          </a:avLst>
        </a:prstGeom>
        <a:gradFill rotWithShape="0">
          <a:gsLst>
            <a:gs pos="0">
              <a:srgbClr val="5E9EFF"/>
            </a:gs>
            <a:gs pos="39999">
              <a:srgbClr val="85C2FF"/>
            </a:gs>
            <a:gs pos="70000">
              <a:srgbClr val="C4D6EB"/>
            </a:gs>
            <a:gs pos="100000">
              <a:srgbClr val="FFEBFA"/>
            </a:gs>
          </a:gsLst>
          <a:lin ang="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Poly Crystalline</a:t>
          </a:r>
          <a:endParaRPr lang="fa-IR" sz="1800" b="1" kern="1200" dirty="0"/>
        </a:p>
      </dsp:txBody>
      <dsp:txXfrm>
        <a:off x="3105146" y="1405582"/>
        <a:ext cx="1505011" cy="1003341"/>
      </dsp:txXfrm>
    </dsp:sp>
    <dsp:sp modelId="{62005502-AFC2-41EF-8C8F-3B2196571C99}">
      <dsp:nvSpPr>
        <dsp:cNvPr id="0" name=""/>
        <dsp:cNvSpPr/>
      </dsp:nvSpPr>
      <dsp:spPr>
        <a:xfrm>
          <a:off x="3857652" y="1003341"/>
          <a:ext cx="1956515" cy="403145"/>
        </a:xfrm>
        <a:custGeom>
          <a:avLst/>
          <a:gdLst/>
          <a:ahLst/>
          <a:cxnLst/>
          <a:rect l="0" t="0" r="0" b="0"/>
          <a:pathLst>
            <a:path>
              <a:moveTo>
                <a:pt x="0" y="0"/>
              </a:moveTo>
              <a:lnTo>
                <a:pt x="0" y="201572"/>
              </a:lnTo>
              <a:lnTo>
                <a:pt x="1956515" y="201572"/>
              </a:lnTo>
              <a:lnTo>
                <a:pt x="1956515" y="4031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BC0B65-AA4D-456F-893B-DDCEEAE78DAD}">
      <dsp:nvSpPr>
        <dsp:cNvPr id="0" name=""/>
        <dsp:cNvSpPr/>
      </dsp:nvSpPr>
      <dsp:spPr>
        <a:xfrm>
          <a:off x="5061661" y="1406486"/>
          <a:ext cx="1505011" cy="1003341"/>
        </a:xfrm>
        <a:prstGeom prst="roundRect">
          <a:avLst>
            <a:gd name="adj" fmla="val 10000"/>
          </a:avLst>
        </a:prstGeom>
        <a:gradFill rotWithShape="0">
          <a:gsLst>
            <a:gs pos="0">
              <a:srgbClr val="5E9EFF"/>
            </a:gs>
            <a:gs pos="39999">
              <a:srgbClr val="85C2FF"/>
            </a:gs>
            <a:gs pos="70000">
              <a:srgbClr val="C4D6EB"/>
            </a:gs>
            <a:gs pos="100000">
              <a:srgbClr val="FFEBFA"/>
            </a:gs>
          </a:gsLst>
          <a:lin ang="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en-US" sz="1800" b="1" kern="1200" dirty="0" smtClean="0"/>
            <a:t>Amorphous</a:t>
          </a:r>
          <a:endParaRPr lang="fa-IR" sz="1800" b="1" kern="1200" dirty="0"/>
        </a:p>
      </dsp:txBody>
      <dsp:txXfrm>
        <a:off x="5061661" y="1406486"/>
        <a:ext cx="1505011" cy="10033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p:cSld name="Title Slide">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0"/>
            <a:ext cx="9144000" cy="2743200"/>
          </a:xfrm>
          <a:prstGeom prst="rect">
            <a:avLst/>
          </a:prstGeom>
          <a:solidFill>
            <a:srgbClr val="EC6E06"/>
          </a:solidFill>
          <a:ln w="9525">
            <a:noFill/>
            <a:miter lim="800000"/>
            <a:headEnd/>
            <a:tailEnd/>
          </a:ln>
          <a:effectLst/>
        </p:spPr>
        <p:txBody>
          <a:bodyPr/>
          <a:lstStyle/>
          <a:p>
            <a:pPr>
              <a:defRPr/>
            </a:pPr>
            <a:endParaRPr lang="en-US" dirty="0">
              <a:solidFill>
                <a:schemeClr val="accent1">
                  <a:lumMod val="75000"/>
                </a:schemeClr>
              </a:solidFill>
            </a:endParaRPr>
          </a:p>
        </p:txBody>
      </p:sp>
      <p:pic>
        <p:nvPicPr>
          <p:cNvPr id="1026" name="Picture 2" descr="C:\Users\Asadi\Desktop\sriped-BG.jpg"/>
          <p:cNvPicPr>
            <a:picLocks noChangeAspect="1" noChangeArrowheads="1"/>
          </p:cNvPicPr>
          <p:nvPr/>
        </p:nvPicPr>
        <p:blipFill>
          <a:blip r:embed="rId2" cstate="print"/>
          <a:srcRect l="15573" r="36511" b="76042"/>
          <a:stretch>
            <a:fillRect/>
          </a:stretch>
        </p:blipFill>
        <p:spPr bwMode="auto">
          <a:xfrm>
            <a:off x="0" y="3810000"/>
            <a:ext cx="9144000" cy="3048000"/>
          </a:xfrm>
          <a:prstGeom prst="rect">
            <a:avLst/>
          </a:prstGeom>
          <a:noFill/>
        </p:spPr>
      </p:pic>
      <p:pic>
        <p:nvPicPr>
          <p:cNvPr id="25602" name="Picture 2" descr="C:\Users\Asadi\Desktop\Untitled-1.png"/>
          <p:cNvPicPr>
            <a:picLocks noChangeAspect="1" noChangeArrowheads="1"/>
          </p:cNvPicPr>
          <p:nvPr/>
        </p:nvPicPr>
        <p:blipFill>
          <a:blip r:embed="rId3" cstate="print">
            <a:duotone>
              <a:prstClr val="black"/>
              <a:schemeClr val="tx2">
                <a:tint val="45000"/>
                <a:satMod val="400000"/>
              </a:schemeClr>
            </a:duotone>
            <a:lum bright="40000"/>
          </a:blip>
          <a:srcRect/>
          <a:stretch>
            <a:fillRect/>
          </a:stretch>
        </p:blipFill>
        <p:spPr bwMode="auto">
          <a:xfrm>
            <a:off x="7467600" y="381000"/>
            <a:ext cx="1281113" cy="1086692"/>
          </a:xfrm>
          <a:prstGeom prst="rect">
            <a:avLst/>
          </a:prstGeom>
          <a:noFill/>
        </p:spPr>
      </p:pic>
      <p:grpSp>
        <p:nvGrpSpPr>
          <p:cNvPr id="2" name="Group 21"/>
          <p:cNvGrpSpPr/>
          <p:nvPr/>
        </p:nvGrpSpPr>
        <p:grpSpPr>
          <a:xfrm>
            <a:off x="115911" y="6108879"/>
            <a:ext cx="2843010" cy="736242"/>
            <a:chOff x="-227526" y="6121758"/>
            <a:chExt cx="3070536" cy="736242"/>
          </a:xfrm>
        </p:grpSpPr>
        <p:sp>
          <p:nvSpPr>
            <p:cNvPr id="16" name="Rectangle 15"/>
            <p:cNvSpPr txBox="1">
              <a:spLocks noChangeArrowheads="1"/>
            </p:cNvSpPr>
            <p:nvPr userDrawn="1"/>
          </p:nvSpPr>
          <p:spPr bwMode="auto">
            <a:xfrm>
              <a:off x="-216795" y="6121758"/>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سیستم جامع آموزش فناوری نانو</a:t>
              </a:r>
              <a:endParaRPr kumimoji="0" lang="en-US"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sp>
          <p:nvSpPr>
            <p:cNvPr id="18" name="Rectangle 15"/>
            <p:cNvSpPr txBox="1">
              <a:spLocks noChangeArrowheads="1"/>
            </p:cNvSpPr>
            <p:nvPr userDrawn="1"/>
          </p:nvSpPr>
          <p:spPr bwMode="auto">
            <a:xfrm>
              <a:off x="-227526" y="6378031"/>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1">
                      <a:lumMod val="65000"/>
                    </a:schemeClr>
                  </a:solidFill>
                  <a:effectLst/>
                  <a:uLnTx/>
                  <a:uFillTx/>
                  <a:latin typeface="ITC Avant Garde Gothic" pitchFamily="34" charset="0"/>
                  <a:ea typeface="+mj-ea"/>
                  <a:cs typeface="B Yekan" pitchFamily="2" charset="-78"/>
                </a:rPr>
                <a:t>http://edu.nano.ir</a:t>
              </a:r>
            </a:p>
          </p:txBody>
        </p:sp>
      </p:grpSp>
      <p:cxnSp>
        <p:nvCxnSpPr>
          <p:cNvPr id="20" name="Straight Connector 19"/>
          <p:cNvCxnSpPr/>
          <p:nvPr/>
        </p:nvCxnSpPr>
        <p:spPr bwMode="auto">
          <a:xfrm rot="5400000">
            <a:off x="2719053"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cxnSp>
        <p:nvCxnSpPr>
          <p:cNvPr id="21" name="Straight Connector 20"/>
          <p:cNvCxnSpPr/>
          <p:nvPr/>
        </p:nvCxnSpPr>
        <p:spPr bwMode="auto">
          <a:xfrm rot="5400000">
            <a:off x="-37306"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sp>
        <p:nvSpPr>
          <p:cNvPr id="24" name="Rectangle 15"/>
          <p:cNvSpPr txBox="1">
            <a:spLocks noChangeArrowheads="1"/>
          </p:cNvSpPr>
          <p:nvPr/>
        </p:nvSpPr>
        <p:spPr bwMode="auto">
          <a:xfrm>
            <a:off x="6428706" y="6364311"/>
            <a:ext cx="2452074" cy="4037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ستاد ویژه توسعه فناوری نانو</a:t>
            </a:r>
            <a:endParaRPr kumimoji="0" lang="en-US"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grpSp>
        <p:nvGrpSpPr>
          <p:cNvPr id="3" name="Group 28"/>
          <p:cNvGrpSpPr/>
          <p:nvPr/>
        </p:nvGrpSpPr>
        <p:grpSpPr>
          <a:xfrm>
            <a:off x="0" y="2704544"/>
            <a:ext cx="9144000" cy="1156648"/>
            <a:chOff x="0" y="1981200"/>
            <a:chExt cx="9144000" cy="1156648"/>
          </a:xfrm>
          <a:solidFill>
            <a:schemeClr val="bg2">
              <a:lumMod val="50000"/>
            </a:schemeClr>
          </a:solidFill>
        </p:grpSpPr>
        <p:sp>
          <p:nvSpPr>
            <p:cNvPr id="30" name="Rectangle 29"/>
            <p:cNvSpPr>
              <a:spLocks noChangeArrowheads="1"/>
            </p:cNvSpPr>
            <p:nvPr userDrawn="1"/>
          </p:nvSpPr>
          <p:spPr bwMode="auto">
            <a:xfrm>
              <a:off x="0" y="1981200"/>
              <a:ext cx="9144000" cy="1143000"/>
            </a:xfrm>
            <a:prstGeom prst="rect">
              <a:avLst/>
            </a:prstGeom>
            <a:grpFill/>
            <a:ln w="9525">
              <a:noFill/>
              <a:miter lim="800000"/>
              <a:headEnd/>
              <a:tailEnd/>
            </a:ln>
            <a:effectLst/>
          </p:spPr>
          <p:txBody>
            <a:bodyPr/>
            <a:lstStyle/>
            <a:p>
              <a:pPr>
                <a:defRPr/>
              </a:pPr>
              <a:endParaRPr lang="en-US" dirty="0">
                <a:solidFill>
                  <a:schemeClr val="accent1">
                    <a:lumMod val="75000"/>
                  </a:schemeClr>
                </a:solidFill>
              </a:endParaRPr>
            </a:p>
          </p:txBody>
        </p:sp>
        <p:sp>
          <p:nvSpPr>
            <p:cNvPr id="32" name="Freeform 31"/>
            <p:cNvSpPr>
              <a:spLocks noChangeArrowheads="1"/>
            </p:cNvSpPr>
            <p:nvPr userDrawn="1"/>
          </p:nvSpPr>
          <p:spPr bwMode="auto">
            <a:xfrm flipH="1">
              <a:off x="8947482" y="1981200"/>
              <a:ext cx="196518" cy="1156648"/>
            </a:xfrm>
            <a:custGeom>
              <a:avLst/>
              <a:gdLst>
                <a:gd name="connsiteX0" fmla="*/ 0 w 2"/>
                <a:gd name="connsiteY0" fmla="*/ 1 h 2"/>
                <a:gd name="connsiteX1" fmla="*/ 1 w 2"/>
                <a:gd name="connsiteY1" fmla="*/ 0 h 2"/>
                <a:gd name="connsiteX2" fmla="*/ 2 w 2"/>
                <a:gd name="connsiteY2" fmla="*/ 1 h 2"/>
                <a:gd name="connsiteX3" fmla="*/ 1 w 2"/>
                <a:gd name="connsiteY3" fmla="*/ 2 h 2"/>
                <a:gd name="connsiteX4" fmla="*/ 0 w 2"/>
                <a:gd name="connsiteY4" fmla="*/ 1 h 2"/>
                <a:gd name="connsiteX0" fmla="*/ 0 w 1"/>
                <a:gd name="connsiteY0" fmla="*/ 1 h 2"/>
                <a:gd name="connsiteX1" fmla="*/ 0 w 1"/>
                <a:gd name="connsiteY1" fmla="*/ 0 h 2"/>
                <a:gd name="connsiteX2" fmla="*/ 1 w 1"/>
                <a:gd name="connsiteY2" fmla="*/ 1 h 2"/>
                <a:gd name="connsiteX3" fmla="*/ 0 w 1"/>
                <a:gd name="connsiteY3" fmla="*/ 2 h 2"/>
                <a:gd name="connsiteX4" fmla="*/ 0 w 1"/>
                <a:gd name="connsiteY4" fmla="*/ 1 h 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 h="2">
                  <a:moveTo>
                    <a:pt x="0" y="1"/>
                  </a:moveTo>
                  <a:lnTo>
                    <a:pt x="0" y="0"/>
                  </a:lnTo>
                  <a:lnTo>
                    <a:pt x="1" y="1"/>
                  </a:lnTo>
                  <a:lnTo>
                    <a:pt x="0" y="2"/>
                  </a:lnTo>
                  <a:lnTo>
                    <a:pt x="0" y="1"/>
                  </a:lnTo>
                  <a:close/>
                </a:path>
              </a:pathLst>
            </a:custGeom>
            <a:solidFill>
              <a:schemeClr val="bg1">
                <a:lumMod val="95000"/>
              </a:schemeClr>
            </a:solidFill>
            <a:ln w="9525">
              <a:noFill/>
              <a:miter lim="800000"/>
              <a:headEnd/>
              <a:tailEnd/>
            </a:ln>
            <a:effectLst/>
          </p:spPr>
          <p:txBody>
            <a:bodyPr/>
            <a:lstStyle/>
            <a:p>
              <a:pPr>
                <a:defRPr/>
              </a:pPr>
              <a:endParaRPr lang="en-US" dirty="0">
                <a:solidFill>
                  <a:schemeClr val="accent1">
                    <a:lumMod val="75000"/>
                  </a:schemeClr>
                </a:solidFill>
              </a:endParaRPr>
            </a:p>
          </p:txBody>
        </p:sp>
      </p:grpSp>
      <p:sp>
        <p:nvSpPr>
          <p:cNvPr id="33" name="Rectangle 15"/>
          <p:cNvSpPr>
            <a:spLocks noGrp="1" noChangeArrowheads="1"/>
          </p:cNvSpPr>
          <p:nvPr>
            <p:ph type="ctrTitle" sz="quarter" hasCustomPrompt="1"/>
          </p:nvPr>
        </p:nvSpPr>
        <p:spPr>
          <a:xfrm>
            <a:off x="457200" y="2780744"/>
            <a:ext cx="8305800" cy="990600"/>
          </a:xfrm>
        </p:spPr>
        <p:txBody>
          <a:bodyPr anchorCtr="0"/>
          <a:lstStyle>
            <a:lvl1pPr algn="r">
              <a:defRPr baseline="0">
                <a:solidFill>
                  <a:schemeClr val="bg1">
                    <a:lumMod val="95000"/>
                  </a:schemeClr>
                </a:solidFill>
                <a:cs typeface="B Jalal" pitchFamily="2" charset="-78"/>
              </a:defRPr>
            </a:lvl1pPr>
          </a:lstStyle>
          <a:p>
            <a:r>
              <a:rPr lang="fa-IR" dirty="0" smtClean="0"/>
              <a:t>عنوان</a:t>
            </a:r>
            <a:endParaRPr lang="en-US" dirty="0"/>
          </a:p>
        </p:txBody>
      </p:sp>
    </p:spTree>
  </p:cSld>
  <p:clrMapOvr>
    <a:masterClrMapping/>
  </p:clrMapOvr>
  <p:transition spd="slow">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06A6D0BA-545A-4C92-94C8-44379C508480}" type="datetimeFigureOut">
              <a:rPr lang="fa-IR" smtClean="0"/>
              <a:pPr/>
              <a:t>1435/05/17</a:t>
            </a:fld>
            <a:endParaRPr lang="fa-I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a-IR"/>
          </a:p>
        </p:txBody>
      </p:sp>
      <p:sp>
        <p:nvSpPr>
          <p:cNvPr id="6" name="Slide Number Placeholder 5"/>
          <p:cNvSpPr>
            <a:spLocks noGrp="1"/>
          </p:cNvSpPr>
          <p:nvPr>
            <p:ph type="sldNum" sz="quarter" idx="12"/>
          </p:nvPr>
        </p:nvSpPr>
        <p:spPr/>
        <p:txBody>
          <a:bodyPr/>
          <a:lstStyle/>
          <a:p>
            <a:fld id="{BE640812-6001-44DC-8EAF-B77D23FA82E0}" type="slidenum">
              <a:rPr lang="fa-IR" smtClean="0"/>
              <a:pPr/>
              <a:t>‹#›</a:t>
            </a:fld>
            <a:endParaRPr lang="fa-IR"/>
          </a:p>
        </p:txBody>
      </p:sp>
    </p:spTree>
  </p:cSld>
  <p:clrMapOvr>
    <a:masterClrMapping/>
  </p:clrMapOvr>
  <p:transition spd="slow">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a:xfrm>
            <a:off x="6553200" y="6356350"/>
            <a:ext cx="2133600" cy="365125"/>
          </a:xfrm>
          <a:prstGeom prst="rect">
            <a:avLst/>
          </a:prstGeom>
        </p:spPr>
        <p:txBody>
          <a:bodyPr/>
          <a:lstStyle/>
          <a:p>
            <a:fld id="{06A6D0BA-545A-4C92-94C8-44379C508480}" type="datetimeFigureOut">
              <a:rPr lang="fa-IR" smtClean="0"/>
              <a:pPr/>
              <a:t>1435/05/17</a:t>
            </a:fld>
            <a:endParaRPr lang="fa-I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a-IR"/>
          </a:p>
        </p:txBody>
      </p:sp>
      <p:sp>
        <p:nvSpPr>
          <p:cNvPr id="5" name="Slide Number Placeholder 4"/>
          <p:cNvSpPr>
            <a:spLocks noGrp="1"/>
          </p:cNvSpPr>
          <p:nvPr>
            <p:ph type="sldNum" sz="quarter" idx="12"/>
          </p:nvPr>
        </p:nvSpPr>
        <p:spPr/>
        <p:txBody>
          <a:bodyPr/>
          <a:lstStyle/>
          <a:p>
            <a:fld id="{BE640812-6001-44DC-8EAF-B77D23FA82E0}" type="slidenum">
              <a:rPr lang="fa-IR" smtClean="0"/>
              <a:pPr/>
              <a:t>‹#›</a:t>
            </a:fld>
            <a:endParaRPr lang="fa-IR"/>
          </a:p>
        </p:txBody>
      </p:sp>
    </p:spTree>
  </p:cSld>
  <p:clrMapOvr>
    <a:masterClrMapping/>
  </p:clrMapOvr>
  <p:transition spd="slow">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53200" y="6356350"/>
            <a:ext cx="2133600" cy="365125"/>
          </a:xfrm>
          <a:prstGeom prst="rect">
            <a:avLst/>
          </a:prstGeom>
        </p:spPr>
        <p:txBody>
          <a:bodyPr/>
          <a:lstStyle/>
          <a:p>
            <a:fld id="{06A6D0BA-545A-4C92-94C8-44379C508480}" type="datetimeFigureOut">
              <a:rPr lang="fa-IR" smtClean="0"/>
              <a:pPr/>
              <a:t>1435/05/17</a:t>
            </a:fld>
            <a:endParaRPr lang="fa-I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a-IR"/>
          </a:p>
        </p:txBody>
      </p:sp>
      <p:sp>
        <p:nvSpPr>
          <p:cNvPr id="4" name="Slide Number Placeholder 3"/>
          <p:cNvSpPr>
            <a:spLocks noGrp="1"/>
          </p:cNvSpPr>
          <p:nvPr>
            <p:ph type="sldNum" sz="quarter" idx="12"/>
          </p:nvPr>
        </p:nvSpPr>
        <p:spPr/>
        <p:txBody>
          <a:bodyPr/>
          <a:lstStyle/>
          <a:p>
            <a:fld id="{BE640812-6001-44DC-8EAF-B77D23FA82E0}" type="slidenum">
              <a:rPr lang="fa-IR" smtClean="0"/>
              <a:pPr/>
              <a:t>‹#›</a:t>
            </a:fld>
            <a:endParaRPr lang="fa-IR"/>
          </a:p>
        </p:txBody>
      </p:sp>
    </p:spTree>
  </p:cSld>
  <p:clrMapOvr>
    <a:masterClrMapping/>
  </p:clrMapOvr>
  <p:transition spd="slow">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06A6D0BA-545A-4C92-94C8-44379C508480}" type="datetimeFigureOut">
              <a:rPr lang="fa-IR" smtClean="0"/>
              <a:pPr/>
              <a:t>1435/05/17</a:t>
            </a:fld>
            <a:endParaRPr lang="fa-I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a-IR"/>
          </a:p>
        </p:txBody>
      </p:sp>
      <p:sp>
        <p:nvSpPr>
          <p:cNvPr id="6" name="Slide Number Placeholder 5"/>
          <p:cNvSpPr>
            <a:spLocks noGrp="1"/>
          </p:cNvSpPr>
          <p:nvPr>
            <p:ph type="sldNum" sz="quarter" idx="12"/>
          </p:nvPr>
        </p:nvSpPr>
        <p:spPr/>
        <p:txBody>
          <a:bodyPr/>
          <a:lstStyle/>
          <a:p>
            <a:fld id="{BE640812-6001-44DC-8EAF-B77D23FA82E0}" type="slidenum">
              <a:rPr lang="fa-IR" smtClean="0"/>
              <a:pPr/>
              <a:t>‹#›</a:t>
            </a:fld>
            <a:endParaRPr lang="fa-IR"/>
          </a:p>
        </p:txBody>
      </p:sp>
    </p:spTree>
  </p:cSld>
  <p:clrMapOvr>
    <a:masterClrMapping/>
  </p:clrMapOvr>
  <p:transition spd="slow">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3/18/2014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BD52FC95-7A27-45C0-9D61-4D3E828F186C}" type="slidenum">
              <a:rPr lang="en-US" smtClean="0"/>
              <a:pPr>
                <a:defRPr/>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transition spd="slow">
    <p:pull dir="d"/>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pull dir="d"/>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3/18/2014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BD52FC95-7A27-45C0-9D61-4D3E828F186C}" type="slidenum">
              <a:rPr lang="en-US" smtClean="0"/>
              <a:pPr>
                <a:defRPr/>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transition spd="slow">
    <p:pull dir="d"/>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BD52FC95-7A27-45C0-9D61-4D3E828F186C}" type="slidenum">
              <a:rPr lang="en-US" smtClean="0"/>
              <a:pPr>
                <a:defRPr/>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pull dir="d"/>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pull dir="d"/>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pull dir="d"/>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cs typeface="B Jalal" pitchFamily="2" charset="-78"/>
              </a:defRPr>
            </a:lvl1pPr>
          </a:lstStyle>
          <a:p>
            <a:r>
              <a:rPr lang="fa-IR" dirty="0" smtClean="0"/>
              <a:t>عنوان اسلاید</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7" name="Text Placeholder 5"/>
          <p:cNvSpPr>
            <a:spLocks noGrp="1"/>
          </p:cNvSpPr>
          <p:nvPr>
            <p:ph type="body" sz="quarter" idx="11" hasCustomPrompt="1"/>
          </p:nvPr>
        </p:nvSpPr>
        <p:spPr>
          <a:xfrm>
            <a:off x="228600" y="1524000"/>
            <a:ext cx="8077200" cy="4953000"/>
          </a:xfrm>
        </p:spPr>
        <p:txBody>
          <a:bodyPr/>
          <a:lstStyle>
            <a:lvl1pPr algn="just">
              <a:defRPr sz="2000">
                <a:solidFill>
                  <a:schemeClr val="accent1">
                    <a:lumMod val="25000"/>
                  </a:schemeClr>
                </a:solidFill>
                <a:cs typeface="B Yekan" pitchFamily="2" charset="-78"/>
              </a:defRPr>
            </a:lvl1pPr>
            <a:lvl2pPr algn="just">
              <a:defRPr sz="2000">
                <a:solidFill>
                  <a:schemeClr val="accent1">
                    <a:lumMod val="50000"/>
                  </a:schemeClr>
                </a:solidFill>
                <a:cs typeface="B Yekan" pitchFamily="2" charset="-78"/>
              </a:defRPr>
            </a:lvl2pPr>
            <a:lvl3pPr algn="just">
              <a:defRPr sz="2000">
                <a:solidFill>
                  <a:schemeClr val="accent1">
                    <a:lumMod val="50000"/>
                  </a:schemeClr>
                </a:solidFill>
                <a:cs typeface="B Yekan" pitchFamily="2" charset="-78"/>
              </a:defRPr>
            </a:lvl3pPr>
            <a:lvl4pPr algn="just">
              <a:defRPr sz="2000">
                <a:solidFill>
                  <a:schemeClr val="accent1">
                    <a:lumMod val="50000"/>
                  </a:schemeClr>
                </a:solidFill>
                <a:cs typeface="B Yekan" pitchFamily="2" charset="-78"/>
              </a:defRPr>
            </a:lvl4pPr>
            <a:lvl5pPr algn="just">
              <a:defRPr sz="2000">
                <a:solidFill>
                  <a:schemeClr val="accent1">
                    <a:lumMod val="50000"/>
                  </a:schemeClr>
                </a:solidFill>
                <a:cs typeface="B Yekan" pitchFamily="2" charset="-78"/>
              </a:defRPr>
            </a:lvl5pPr>
          </a:lstStyle>
          <a:p>
            <a:pPr lvl="0"/>
            <a:r>
              <a:rPr lang="fa-IR" dirty="0" smtClean="0"/>
              <a:t>متن</a:t>
            </a:r>
            <a:endParaRPr lang="en-US" dirty="0" smtClean="0"/>
          </a:p>
          <a:p>
            <a:pPr lvl="1"/>
            <a:r>
              <a:rPr lang="fa-IR" dirty="0" smtClean="0"/>
              <a:t>متن</a:t>
            </a:r>
            <a:endParaRPr lang="en-US" dirty="0" smtClean="0"/>
          </a:p>
          <a:p>
            <a:pPr lvl="2"/>
            <a:r>
              <a:rPr lang="fa-IR" dirty="0" smtClean="0"/>
              <a:t>متن</a:t>
            </a:r>
            <a:endParaRPr lang="en-US" dirty="0" smtClean="0"/>
          </a:p>
        </p:txBody>
      </p:sp>
    </p:spTree>
  </p:cSld>
  <p:clrMapOvr>
    <a:masterClrMapping/>
  </p:clrMapOvr>
  <p:transition spd="slow">
    <p:pull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pull dir="d"/>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3/18/2014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BD52FC95-7A27-45C0-9D61-4D3E828F186C}" type="slidenum">
              <a:rPr lang="en-US" smtClean="0"/>
              <a:pPr>
                <a:defRPr/>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transition spd="slow">
    <p:pull dir="d"/>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3/18/2014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BD52FC95-7A27-45C0-9D61-4D3E828F186C}" type="slidenum">
              <a:rPr lang="en-US" smtClean="0"/>
              <a:pPr>
                <a:defRPr/>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transition spd="slow">
    <p:pull dir="d"/>
  </p:transition>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pull dir="d"/>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pull dir="d"/>
  </p:transition>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cs typeface="B Jalal" pitchFamily="2" charset="-78"/>
              </a:defRPr>
            </a:lvl1pPr>
          </a:lstStyle>
          <a:p>
            <a:r>
              <a:rPr lang="fa-IR" dirty="0" smtClean="0"/>
              <a:t>عنوان اسلاید</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pPr>
              <a:defRPr/>
            </a:pPr>
            <a:fld id="{49B0553E-AA25-4EF8-B191-2C07F622213B}" type="slidenum">
              <a:rPr lang="en-US" smtClean="0"/>
              <a:pPr>
                <a:defRPr/>
              </a:pPr>
              <a:t>‹#›</a:t>
            </a:fld>
            <a:endParaRPr lang="en-US" dirty="0"/>
          </a:p>
        </p:txBody>
      </p:sp>
      <p:sp>
        <p:nvSpPr>
          <p:cNvPr id="7" name="Text Placeholder 5"/>
          <p:cNvSpPr>
            <a:spLocks noGrp="1"/>
          </p:cNvSpPr>
          <p:nvPr>
            <p:ph type="body" sz="quarter" idx="11" hasCustomPrompt="1"/>
          </p:nvPr>
        </p:nvSpPr>
        <p:spPr>
          <a:xfrm>
            <a:off x="228600" y="1524000"/>
            <a:ext cx="8077200" cy="4953000"/>
          </a:xfrm>
        </p:spPr>
        <p:txBody>
          <a:bodyPr/>
          <a:lstStyle>
            <a:lvl1pPr algn="just">
              <a:defRPr sz="2000">
                <a:solidFill>
                  <a:schemeClr val="accent1">
                    <a:lumMod val="25000"/>
                  </a:schemeClr>
                </a:solidFill>
                <a:cs typeface="B Yekan" pitchFamily="2" charset="-78"/>
              </a:defRPr>
            </a:lvl1pPr>
            <a:lvl2pPr algn="just">
              <a:defRPr sz="2000">
                <a:solidFill>
                  <a:schemeClr val="accent1">
                    <a:lumMod val="50000"/>
                  </a:schemeClr>
                </a:solidFill>
                <a:cs typeface="B Yekan" pitchFamily="2" charset="-78"/>
              </a:defRPr>
            </a:lvl2pPr>
            <a:lvl3pPr algn="just">
              <a:defRPr sz="2000">
                <a:solidFill>
                  <a:schemeClr val="accent1">
                    <a:lumMod val="50000"/>
                  </a:schemeClr>
                </a:solidFill>
                <a:cs typeface="B Yekan" pitchFamily="2" charset="-78"/>
              </a:defRPr>
            </a:lvl3pPr>
            <a:lvl4pPr algn="just">
              <a:defRPr sz="2000">
                <a:solidFill>
                  <a:schemeClr val="accent1">
                    <a:lumMod val="50000"/>
                  </a:schemeClr>
                </a:solidFill>
                <a:cs typeface="B Yekan" pitchFamily="2" charset="-78"/>
              </a:defRPr>
            </a:lvl4pPr>
            <a:lvl5pPr algn="just">
              <a:defRPr sz="2000">
                <a:solidFill>
                  <a:schemeClr val="accent1">
                    <a:lumMod val="50000"/>
                  </a:schemeClr>
                </a:solidFill>
                <a:cs typeface="B Yekan" pitchFamily="2" charset="-78"/>
              </a:defRPr>
            </a:lvl5pPr>
          </a:lstStyle>
          <a:p>
            <a:pPr lvl="0"/>
            <a:r>
              <a:rPr lang="fa-IR" dirty="0" smtClean="0"/>
              <a:t>متن</a:t>
            </a:r>
            <a:endParaRPr lang="en-US" dirty="0" smtClean="0"/>
          </a:p>
          <a:p>
            <a:pPr lvl="1"/>
            <a:r>
              <a:rPr lang="fa-IR" dirty="0" smtClean="0"/>
              <a:t>متن</a:t>
            </a:r>
            <a:endParaRPr lang="en-US" dirty="0" smtClean="0"/>
          </a:p>
          <a:p>
            <a:pPr lvl="2"/>
            <a:r>
              <a:rPr lang="fa-IR" dirty="0" smtClean="0"/>
              <a:t>متن</a:t>
            </a:r>
            <a:endParaRPr lang="en-US" dirty="0" smtClean="0"/>
          </a:p>
        </p:txBody>
      </p:sp>
    </p:spTree>
  </p:cSld>
  <p:clrMapOvr>
    <a:masterClrMapping/>
  </p:clrMapOvr>
  <p:transition spd="slow">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6" name="Picture Placeholder 5"/>
          <p:cNvSpPr>
            <a:spLocks noGrp="1" noChangeAspect="1"/>
          </p:cNvSpPr>
          <p:nvPr>
            <p:ph type="pic" sz="quarter" idx="11" hasCustomPrompt="1"/>
          </p:nvPr>
        </p:nvSpPr>
        <p:spPr>
          <a:xfrm>
            <a:off x="419100" y="1498600"/>
            <a:ext cx="7779448" cy="4862155"/>
          </a:xfrm>
          <a:solidFill>
            <a:schemeClr val="bg1"/>
          </a:solidFill>
          <a:ln w="76200">
            <a:solidFill>
              <a:srgbClr val="9FE6FF"/>
            </a:solidFill>
          </a:ln>
        </p:spPr>
        <p:style>
          <a:lnRef idx="3">
            <a:schemeClr val="lt1"/>
          </a:lnRef>
          <a:fillRef idx="1">
            <a:schemeClr val="accent1"/>
          </a:fillRef>
          <a:effectRef idx="1">
            <a:schemeClr val="accent1"/>
          </a:effectRef>
          <a:fontRef idx="none"/>
        </p:style>
        <p:txBody>
          <a:bodyPr/>
          <a:lstStyle>
            <a:lvl1pPr>
              <a:buNone/>
              <a:defRPr baseline="0"/>
            </a:lvl1pPr>
          </a:lstStyle>
          <a:p>
            <a:r>
              <a:rPr lang="fa-IR" dirty="0" smtClean="0"/>
              <a:t>تصویر یا نمودار</a:t>
            </a:r>
            <a:endParaRPr lang="en-US" dirty="0"/>
          </a:p>
        </p:txBody>
      </p:sp>
      <p:sp>
        <p:nvSpPr>
          <p:cNvPr id="2" name="Title 1"/>
          <p:cNvSpPr>
            <a:spLocks noGrp="1"/>
          </p:cNvSpPr>
          <p:nvPr>
            <p:ph type="title" hasCustomPrompt="1"/>
          </p:nvPr>
        </p:nvSpPr>
        <p:spPr/>
        <p:txBody>
          <a:bodyPr/>
          <a:lstStyle>
            <a:lvl1pPr>
              <a:defRPr lang="en-US" sz="3600" b="1" baseline="0" dirty="0">
                <a:solidFill>
                  <a:schemeClr val="accent1">
                    <a:lumMod val="50000"/>
                  </a:schemeClr>
                </a:solidFill>
                <a:effectLst/>
                <a:latin typeface="+mj-lt"/>
                <a:ea typeface="+mj-ea"/>
                <a:cs typeface="B Jalal" pitchFamily="2" charset="-78"/>
              </a:defRPr>
            </a:lvl1pPr>
          </a:lstStyle>
          <a:p>
            <a:r>
              <a:rPr lang="fa-IR" dirty="0" smtClean="0"/>
              <a:t>عنوان شکل یا تصویر</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Tree>
  </p:cSld>
  <p:clrMapOvr>
    <a:masterClrMapping/>
  </p:clrMapOvr>
  <p:transition spd="slow">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l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eaLnBrk="0" fontAlgn="base" hangingPunct="0">
              <a:spcBef>
                <a:spcPct val="0"/>
              </a:spcBef>
              <a:spcAft>
                <a:spcPct val="0"/>
              </a:spcAft>
              <a:defRPr lang="en-US" sz="3600" b="1" baseline="0" dirty="0">
                <a:solidFill>
                  <a:schemeClr val="accent1">
                    <a:lumMod val="50000"/>
                  </a:schemeClr>
                </a:solidFill>
                <a:effectLst/>
                <a:latin typeface="+mj-lt"/>
                <a:ea typeface="+mj-ea"/>
                <a:cs typeface="B Jalal" pitchFamily="2" charset="-78"/>
              </a:defRPr>
            </a:lvl1pPr>
          </a:lstStyle>
          <a:p>
            <a:r>
              <a:rPr lang="fa-IR" dirty="0" smtClean="0"/>
              <a:t>عنوان ویدیو</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7" name="Media Placeholder 6"/>
          <p:cNvSpPr>
            <a:spLocks noGrp="1"/>
          </p:cNvSpPr>
          <p:nvPr>
            <p:ph type="media" sz="quarter" idx="11" hasCustomPrompt="1"/>
          </p:nvPr>
        </p:nvSpPr>
        <p:spPr>
          <a:xfrm>
            <a:off x="277504" y="1600200"/>
            <a:ext cx="8046720" cy="4800600"/>
          </a:xfrm>
        </p:spPr>
        <p:txBody>
          <a:bodyPr/>
          <a:lstStyle>
            <a:lvl1pPr>
              <a:buNone/>
              <a:defRPr baseline="0"/>
            </a:lvl1pPr>
          </a:lstStyle>
          <a:p>
            <a:r>
              <a:rPr lang="fa-IR" dirty="0" smtClean="0"/>
              <a:t>فایل ویدیویی</a:t>
            </a:r>
            <a:endParaRPr lang="en-US"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eaLnBrk="0" fontAlgn="base" hangingPunct="0">
              <a:spcBef>
                <a:spcPct val="0"/>
              </a:spcBef>
              <a:spcAft>
                <a:spcPct val="0"/>
              </a:spcAft>
              <a:defRPr lang="en-US" sz="3600" b="1" baseline="0" dirty="0">
                <a:solidFill>
                  <a:schemeClr val="accent1">
                    <a:lumMod val="50000"/>
                  </a:schemeClr>
                </a:solidFill>
                <a:effectLst/>
                <a:latin typeface="+mj-lt"/>
                <a:ea typeface="+mj-ea"/>
                <a:cs typeface="B Jalal" pitchFamily="2" charset="-78"/>
              </a:defRPr>
            </a:lvl1pPr>
          </a:lstStyle>
          <a:p>
            <a:r>
              <a:rPr lang="fa-IR" dirty="0" smtClean="0"/>
              <a:t>عنوان نمودار</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8" name="Chart Placeholder 5"/>
          <p:cNvSpPr>
            <a:spLocks noGrp="1"/>
          </p:cNvSpPr>
          <p:nvPr>
            <p:ph type="chart" sz="quarter" idx="12" hasCustomPrompt="1"/>
          </p:nvPr>
        </p:nvSpPr>
        <p:spPr>
          <a:xfrm>
            <a:off x="304800" y="1524000"/>
            <a:ext cx="8001000" cy="4953000"/>
          </a:xfrm>
          <a:noFill/>
        </p:spPr>
        <p:txBody>
          <a:bodyPr/>
          <a:lstStyle/>
          <a:p>
            <a:r>
              <a:rPr lang="fa-IR" dirty="0" smtClean="0"/>
              <a:t>نمودار</a:t>
            </a:r>
            <a:endParaRPr lang="en-US" dirty="0"/>
          </a:p>
        </p:txBody>
      </p:sp>
    </p:spTree>
  </p:cSld>
  <p:clrMapOvr>
    <a:masterClrMapping/>
  </p:clrMapOvr>
  <p:transition spd="slow">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eaLnBrk="0" fontAlgn="base" hangingPunct="0">
              <a:spcBef>
                <a:spcPct val="0"/>
              </a:spcBef>
              <a:spcAft>
                <a:spcPct val="0"/>
              </a:spcAft>
              <a:defRPr lang="en-US" sz="3600" b="1" baseline="0" dirty="0">
                <a:solidFill>
                  <a:schemeClr val="accent1">
                    <a:lumMod val="50000"/>
                  </a:schemeClr>
                </a:solidFill>
                <a:effectLst/>
                <a:latin typeface="+mj-lt"/>
                <a:ea typeface="+mj-ea"/>
                <a:cs typeface="B Jalal" pitchFamily="2" charset="-78"/>
              </a:defRPr>
            </a:lvl1pPr>
          </a:lstStyle>
          <a:p>
            <a:r>
              <a:rPr lang="fa-IR" dirty="0" smtClean="0"/>
              <a:t>عنوان جدول</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12" name="Table Placeholder 10"/>
          <p:cNvSpPr>
            <a:spLocks noGrp="1"/>
          </p:cNvSpPr>
          <p:nvPr>
            <p:ph type="tbl" sz="quarter" idx="13" hasCustomPrompt="1"/>
          </p:nvPr>
        </p:nvSpPr>
        <p:spPr>
          <a:xfrm>
            <a:off x="304800" y="1600200"/>
            <a:ext cx="8001000" cy="4876800"/>
          </a:xfrm>
        </p:spPr>
        <p:txBody>
          <a:bodyPr/>
          <a:lstStyle/>
          <a:p>
            <a:r>
              <a:rPr lang="fa-IR" dirty="0" smtClean="0"/>
              <a:t>جدول</a:t>
            </a:r>
            <a:endParaRPr lang="en-US" dirty="0"/>
          </a:p>
        </p:txBody>
      </p:sp>
    </p:spTree>
  </p:cSld>
  <p:clrMapOvr>
    <a:masterClrMapping/>
  </p:clrMapOvr>
  <p:transition spd="slow">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p:cSld name="Final">
    <p:spTree>
      <p:nvGrpSpPr>
        <p:cNvPr id="1" name=""/>
        <p:cNvGrpSpPr/>
        <p:nvPr/>
      </p:nvGrpSpPr>
      <p:grpSpPr>
        <a:xfrm>
          <a:off x="0" y="0"/>
          <a:ext cx="0" cy="0"/>
          <a:chOff x="0" y="0"/>
          <a:chExt cx="0" cy="0"/>
        </a:xfrm>
      </p:grpSpPr>
      <p:pic>
        <p:nvPicPr>
          <p:cNvPr id="1026" name="Picture 2" descr="C:\Users\Asadi\Desktop\sriped-BG.jpg"/>
          <p:cNvPicPr>
            <a:picLocks noChangeAspect="1" noChangeArrowheads="1"/>
          </p:cNvPicPr>
          <p:nvPr/>
        </p:nvPicPr>
        <p:blipFill>
          <a:blip r:embed="rId2" cstate="print"/>
          <a:srcRect l="15573" r="36511" b="76042"/>
          <a:stretch>
            <a:fillRect/>
          </a:stretch>
        </p:blipFill>
        <p:spPr bwMode="auto">
          <a:xfrm>
            <a:off x="0" y="3810000"/>
            <a:ext cx="9144000" cy="3048000"/>
          </a:xfrm>
          <a:prstGeom prst="rect">
            <a:avLst/>
          </a:prstGeom>
          <a:noFill/>
        </p:spPr>
      </p:pic>
      <p:sp>
        <p:nvSpPr>
          <p:cNvPr id="10" name="Rectangle 9"/>
          <p:cNvSpPr>
            <a:spLocks noChangeArrowheads="1"/>
          </p:cNvSpPr>
          <p:nvPr/>
        </p:nvSpPr>
        <p:spPr bwMode="auto">
          <a:xfrm>
            <a:off x="0" y="0"/>
            <a:ext cx="9144000" cy="5257800"/>
          </a:xfrm>
          <a:prstGeom prst="rect">
            <a:avLst/>
          </a:prstGeom>
          <a:solidFill>
            <a:srgbClr val="EC6E06"/>
          </a:solidFill>
          <a:ln w="9525">
            <a:noFill/>
            <a:miter lim="800000"/>
            <a:headEnd/>
            <a:tailEnd/>
          </a:ln>
          <a:effectLst/>
        </p:spPr>
        <p:txBody>
          <a:bodyPr/>
          <a:lstStyle/>
          <a:p>
            <a:pPr>
              <a:defRPr/>
            </a:pPr>
            <a:endParaRPr lang="en-US" dirty="0">
              <a:solidFill>
                <a:schemeClr val="accent1">
                  <a:lumMod val="75000"/>
                </a:schemeClr>
              </a:solidFill>
            </a:endParaRPr>
          </a:p>
        </p:txBody>
      </p:sp>
      <p:grpSp>
        <p:nvGrpSpPr>
          <p:cNvPr id="2" name="Group 35"/>
          <p:cNvGrpSpPr/>
          <p:nvPr/>
        </p:nvGrpSpPr>
        <p:grpSpPr>
          <a:xfrm>
            <a:off x="292100" y="5829300"/>
            <a:ext cx="3048000" cy="990600"/>
            <a:chOff x="152400" y="5867400"/>
            <a:chExt cx="3048000" cy="990600"/>
          </a:xfrm>
        </p:grpSpPr>
        <p:sp>
          <p:nvSpPr>
            <p:cNvPr id="17" name="Rounded Rectangle 16"/>
            <p:cNvSpPr/>
            <p:nvPr userDrawn="1"/>
          </p:nvSpPr>
          <p:spPr bwMode="auto">
            <a:xfrm>
              <a:off x="152400" y="6223000"/>
              <a:ext cx="3048000" cy="381000"/>
            </a:xfrm>
            <a:prstGeom prst="roundRect">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8" name="Rectangle 15"/>
            <p:cNvSpPr txBox="1">
              <a:spLocks noChangeArrowheads="1"/>
            </p:cNvSpPr>
            <p:nvPr userDrawn="1"/>
          </p:nvSpPr>
          <p:spPr bwMode="auto">
            <a:xfrm>
              <a:off x="1066800" y="6172200"/>
              <a:ext cx="1905000"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2">
                      <a:lumMod val="50000"/>
                    </a:schemeClr>
                  </a:solidFill>
                  <a:effectLst/>
                  <a:uLnTx/>
                  <a:uFillTx/>
                  <a:latin typeface="ITC Avant Garde Gothic" pitchFamily="34" charset="0"/>
                  <a:ea typeface="+mj-ea"/>
                  <a:cs typeface="B Yekan" pitchFamily="2" charset="-78"/>
                </a:rPr>
                <a:t>Edu@nano.ir</a:t>
              </a:r>
            </a:p>
          </p:txBody>
        </p:sp>
        <p:pic>
          <p:nvPicPr>
            <p:cNvPr id="15" name="Picture 2" descr="E:\Web &amp; Graphic\Graphic\Icons\PNG\128x128\envelope.png"/>
            <p:cNvPicPr>
              <a:picLocks noChangeAspect="1" noChangeArrowheads="1"/>
            </p:cNvPicPr>
            <p:nvPr userDrawn="1"/>
          </p:nvPicPr>
          <p:blipFill>
            <a:blip r:embed="rId3" cstate="print"/>
            <a:srcRect/>
            <a:stretch>
              <a:fillRect/>
            </a:stretch>
          </p:blipFill>
          <p:spPr bwMode="auto">
            <a:xfrm>
              <a:off x="152400" y="5867400"/>
              <a:ext cx="990600" cy="990600"/>
            </a:xfrm>
            <a:prstGeom prst="rect">
              <a:avLst/>
            </a:prstGeom>
            <a:noFill/>
          </p:spPr>
        </p:pic>
      </p:grpSp>
      <p:grpSp>
        <p:nvGrpSpPr>
          <p:cNvPr id="3" name="Group 39"/>
          <p:cNvGrpSpPr/>
          <p:nvPr/>
        </p:nvGrpSpPr>
        <p:grpSpPr>
          <a:xfrm>
            <a:off x="0" y="4737100"/>
            <a:ext cx="9144000" cy="479969"/>
            <a:chOff x="0" y="4762500"/>
            <a:chExt cx="9144000" cy="479969"/>
          </a:xfrm>
        </p:grpSpPr>
        <p:sp>
          <p:nvSpPr>
            <p:cNvPr id="23" name="Rectangle 15"/>
            <p:cNvSpPr txBox="1">
              <a:spLocks noChangeArrowheads="1"/>
            </p:cNvSpPr>
            <p:nvPr userDrawn="1"/>
          </p:nvSpPr>
          <p:spPr bwMode="auto">
            <a:xfrm>
              <a:off x="7581900" y="4762500"/>
              <a:ext cx="762000"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000" b="0" i="0" u="none" strike="noStrike" kern="100" cap="none" spc="110" normalizeH="0" baseline="0" noProof="0" dirty="0" smtClean="0">
                  <a:ln>
                    <a:noFill/>
                  </a:ln>
                  <a:solidFill>
                    <a:schemeClr val="bg1"/>
                  </a:solidFill>
                  <a:effectLst/>
                  <a:uLnTx/>
                  <a:uFillTx/>
                  <a:latin typeface="ITC Avant Garde Gothic" pitchFamily="34" charset="0"/>
                  <a:ea typeface="+mj-ea"/>
                  <a:cs typeface="B Yekan" pitchFamily="2" charset="-78"/>
                </a:rPr>
                <a:t>پایان</a:t>
              </a:r>
              <a:endParaRPr kumimoji="0" lang="en-US" sz="2000" b="0" i="0" u="none" strike="noStrike" kern="100" cap="none" spc="110" normalizeH="0" baseline="0" noProof="0" dirty="0" smtClean="0">
                <a:ln>
                  <a:noFill/>
                </a:ln>
                <a:solidFill>
                  <a:schemeClr val="bg1"/>
                </a:solidFill>
                <a:effectLst/>
                <a:uLnTx/>
                <a:uFillTx/>
                <a:latin typeface="ITC Avant Garde Gothic" pitchFamily="34" charset="0"/>
                <a:ea typeface="+mj-ea"/>
                <a:cs typeface="B Yekan" pitchFamily="2" charset="-78"/>
              </a:endParaRPr>
            </a:p>
          </p:txBody>
        </p:sp>
        <p:cxnSp>
          <p:nvCxnSpPr>
            <p:cNvPr id="29" name="Straight Connector 28"/>
            <p:cNvCxnSpPr/>
            <p:nvPr userDrawn="1"/>
          </p:nvCxnSpPr>
          <p:spPr bwMode="auto">
            <a:xfrm>
              <a:off x="0" y="5041106"/>
              <a:ext cx="762000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cxnSp>
          <p:nvCxnSpPr>
            <p:cNvPr id="34" name="Straight Connector 33"/>
            <p:cNvCxnSpPr/>
            <p:nvPr userDrawn="1"/>
          </p:nvCxnSpPr>
          <p:spPr bwMode="auto">
            <a:xfrm>
              <a:off x="8321040" y="5041106"/>
              <a:ext cx="82296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cxnSp>
          <p:nvCxnSpPr>
            <p:cNvPr id="38" name="Straight Connector 37"/>
            <p:cNvCxnSpPr/>
            <p:nvPr userDrawn="1"/>
          </p:nvCxnSpPr>
          <p:spPr bwMode="auto">
            <a:xfrm rot="5400000">
              <a:off x="7506494" y="5041106"/>
              <a:ext cx="22860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cxnSp>
          <p:nvCxnSpPr>
            <p:cNvPr id="39" name="Straight Connector 38"/>
            <p:cNvCxnSpPr/>
            <p:nvPr userDrawn="1"/>
          </p:nvCxnSpPr>
          <p:spPr bwMode="auto">
            <a:xfrm rot="5400000">
              <a:off x="8192294" y="5041106"/>
              <a:ext cx="22860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grpSp>
      <p:grpSp>
        <p:nvGrpSpPr>
          <p:cNvPr id="4" name="Group 60"/>
          <p:cNvGrpSpPr/>
          <p:nvPr/>
        </p:nvGrpSpPr>
        <p:grpSpPr>
          <a:xfrm>
            <a:off x="-1028701" y="457200"/>
            <a:ext cx="10797075" cy="3897255"/>
            <a:chOff x="-1028701" y="457200"/>
            <a:chExt cx="10797075" cy="3897255"/>
          </a:xfrm>
        </p:grpSpPr>
        <p:sp>
          <p:nvSpPr>
            <p:cNvPr id="57" name="Chord 56"/>
            <p:cNvSpPr/>
            <p:nvPr userDrawn="1"/>
          </p:nvSpPr>
          <p:spPr bwMode="auto">
            <a:xfrm rot="12754782">
              <a:off x="-1028701" y="2297055"/>
              <a:ext cx="2057400" cy="2057400"/>
            </a:xfrm>
            <a:prstGeom prst="chord">
              <a:avLst>
                <a:gd name="adj1" fmla="val 3392562"/>
                <a:gd name="adj2" fmla="val 14273024"/>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grpSp>
          <p:nvGrpSpPr>
            <p:cNvPr id="5" name="Group 59"/>
            <p:cNvGrpSpPr/>
            <p:nvPr userDrawn="1"/>
          </p:nvGrpSpPr>
          <p:grpSpPr>
            <a:xfrm>
              <a:off x="422611" y="457200"/>
              <a:ext cx="9345763" cy="3429000"/>
              <a:chOff x="422611" y="457200"/>
              <a:chExt cx="9345763" cy="3429000"/>
            </a:xfrm>
          </p:grpSpPr>
          <p:sp>
            <p:nvSpPr>
              <p:cNvPr id="41" name="Oval 40"/>
              <p:cNvSpPr/>
              <p:nvPr userDrawn="1"/>
            </p:nvSpPr>
            <p:spPr bwMode="auto">
              <a:xfrm>
                <a:off x="533400" y="457200"/>
                <a:ext cx="1600200" cy="16002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2" name="Oval 41"/>
              <p:cNvSpPr/>
              <p:nvPr userDrawn="1"/>
            </p:nvSpPr>
            <p:spPr bwMode="auto">
              <a:xfrm>
                <a:off x="2362200" y="16002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3" name="Oval 42"/>
              <p:cNvSpPr/>
              <p:nvPr userDrawn="1"/>
            </p:nvSpPr>
            <p:spPr bwMode="auto">
              <a:xfrm>
                <a:off x="3810000" y="8382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4" name="Oval 43"/>
              <p:cNvSpPr/>
              <p:nvPr userDrawn="1"/>
            </p:nvSpPr>
            <p:spPr bwMode="auto">
              <a:xfrm>
                <a:off x="5181600" y="3048000"/>
                <a:ext cx="838200" cy="8382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5" name="Oval 44"/>
              <p:cNvSpPr/>
              <p:nvPr userDrawn="1"/>
            </p:nvSpPr>
            <p:spPr bwMode="auto">
              <a:xfrm>
                <a:off x="6172200" y="6858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6" name="Oval 45"/>
              <p:cNvSpPr/>
              <p:nvPr userDrawn="1"/>
            </p:nvSpPr>
            <p:spPr bwMode="auto">
              <a:xfrm>
                <a:off x="7315200" y="20574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9" name="Trapezoid 48"/>
              <p:cNvSpPr/>
              <p:nvPr userDrawn="1"/>
            </p:nvSpPr>
            <p:spPr bwMode="auto">
              <a:xfrm rot="2376275">
                <a:off x="422611" y="1636688"/>
                <a:ext cx="428763" cy="1222422"/>
              </a:xfrm>
              <a:prstGeom prst="trapezoid">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0" name="Trapezoid 49"/>
              <p:cNvSpPr/>
              <p:nvPr userDrawn="1"/>
            </p:nvSpPr>
            <p:spPr bwMode="auto">
              <a:xfrm rot="7229257">
                <a:off x="2279976" y="1194468"/>
                <a:ext cx="287740" cy="1222422"/>
              </a:xfrm>
              <a:prstGeom prst="trapezoid">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1" name="Trapezoid 50"/>
              <p:cNvSpPr/>
              <p:nvPr userDrawn="1"/>
            </p:nvSpPr>
            <p:spPr bwMode="auto">
              <a:xfrm rot="3582755" flipH="1">
                <a:off x="3611307" y="1263622"/>
                <a:ext cx="267653" cy="1200967"/>
              </a:xfrm>
              <a:prstGeom prst="trapezoid">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2" name="Trapezoid 51"/>
              <p:cNvSpPr/>
              <p:nvPr userDrawn="1"/>
            </p:nvSpPr>
            <p:spPr bwMode="auto">
              <a:xfrm rot="9008627" flipH="1">
                <a:off x="4866969" y="1318001"/>
                <a:ext cx="371883" cy="2202571"/>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3" name="Trapezoid 52"/>
              <p:cNvSpPr/>
              <p:nvPr userDrawn="1"/>
            </p:nvSpPr>
            <p:spPr bwMode="auto">
              <a:xfrm rot="12494284" flipH="1">
                <a:off x="6044779" y="1331631"/>
                <a:ext cx="371883" cy="2202571"/>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4" name="Trapezoid 53"/>
              <p:cNvSpPr/>
              <p:nvPr userDrawn="1"/>
            </p:nvSpPr>
            <p:spPr bwMode="auto">
              <a:xfrm rot="19415796" flipH="1">
                <a:off x="7174443" y="977266"/>
                <a:ext cx="371883" cy="2202571"/>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5" name="Trapezoid 54"/>
              <p:cNvSpPr/>
              <p:nvPr userDrawn="1"/>
            </p:nvSpPr>
            <p:spPr bwMode="auto">
              <a:xfrm rot="2260690" flipH="1">
                <a:off x="8349920" y="1327973"/>
                <a:ext cx="371883" cy="1508363"/>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8" name="Chord 57"/>
              <p:cNvSpPr/>
              <p:nvPr userDrawn="1"/>
            </p:nvSpPr>
            <p:spPr bwMode="auto">
              <a:xfrm rot="1915828">
                <a:off x="8519624" y="540552"/>
                <a:ext cx="1248750" cy="1248750"/>
              </a:xfrm>
              <a:prstGeom prst="chord">
                <a:avLst>
                  <a:gd name="adj1" fmla="val 3392562"/>
                  <a:gd name="adj2" fmla="val 14273024"/>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grpSp>
      </p:gr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cSld name="1_Title Slide">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0"/>
            <a:ext cx="9144000" cy="2743200"/>
          </a:xfrm>
          <a:prstGeom prst="rect">
            <a:avLst/>
          </a:prstGeom>
          <a:solidFill>
            <a:srgbClr val="EC6E06"/>
          </a:solidFill>
          <a:ln w="9525">
            <a:noFill/>
            <a:miter lim="800000"/>
            <a:headEnd/>
            <a:tailEnd/>
          </a:ln>
          <a:effectLst/>
        </p:spPr>
        <p:txBody>
          <a:bodyPr/>
          <a:lstStyle/>
          <a:p>
            <a:pPr>
              <a:defRPr/>
            </a:pPr>
            <a:endParaRPr lang="en-US" dirty="0">
              <a:solidFill>
                <a:schemeClr val="accent1">
                  <a:lumMod val="75000"/>
                </a:schemeClr>
              </a:solidFill>
            </a:endParaRPr>
          </a:p>
        </p:txBody>
      </p:sp>
      <p:pic>
        <p:nvPicPr>
          <p:cNvPr id="1026" name="Picture 2" descr="C:\Users\Asadi\Desktop\sriped-BG.jpg"/>
          <p:cNvPicPr>
            <a:picLocks noChangeAspect="1" noChangeArrowheads="1"/>
          </p:cNvPicPr>
          <p:nvPr/>
        </p:nvPicPr>
        <p:blipFill>
          <a:blip r:embed="rId2" cstate="print"/>
          <a:srcRect l="15573" r="36511" b="76042"/>
          <a:stretch>
            <a:fillRect/>
          </a:stretch>
        </p:blipFill>
        <p:spPr bwMode="auto">
          <a:xfrm>
            <a:off x="0" y="3810000"/>
            <a:ext cx="9144000" cy="3048000"/>
          </a:xfrm>
          <a:prstGeom prst="rect">
            <a:avLst/>
          </a:prstGeom>
          <a:noFill/>
        </p:spPr>
      </p:pic>
      <p:pic>
        <p:nvPicPr>
          <p:cNvPr id="25602" name="Picture 2" descr="C:\Users\Asadi\Desktop\Untitled-1.png"/>
          <p:cNvPicPr>
            <a:picLocks noChangeAspect="1" noChangeArrowheads="1"/>
          </p:cNvPicPr>
          <p:nvPr/>
        </p:nvPicPr>
        <p:blipFill>
          <a:blip r:embed="rId3" cstate="print">
            <a:duotone>
              <a:prstClr val="black"/>
              <a:schemeClr val="tx2">
                <a:tint val="45000"/>
                <a:satMod val="400000"/>
              </a:schemeClr>
            </a:duotone>
            <a:lum bright="40000"/>
          </a:blip>
          <a:srcRect/>
          <a:stretch>
            <a:fillRect/>
          </a:stretch>
        </p:blipFill>
        <p:spPr bwMode="auto">
          <a:xfrm>
            <a:off x="7467600" y="381000"/>
            <a:ext cx="1281113" cy="1086692"/>
          </a:xfrm>
          <a:prstGeom prst="rect">
            <a:avLst/>
          </a:prstGeom>
          <a:noFill/>
        </p:spPr>
      </p:pic>
      <p:grpSp>
        <p:nvGrpSpPr>
          <p:cNvPr id="2" name="Group 21"/>
          <p:cNvGrpSpPr/>
          <p:nvPr/>
        </p:nvGrpSpPr>
        <p:grpSpPr>
          <a:xfrm>
            <a:off x="115911" y="6108879"/>
            <a:ext cx="2843010" cy="736242"/>
            <a:chOff x="-227526" y="6121758"/>
            <a:chExt cx="3070536" cy="736242"/>
          </a:xfrm>
        </p:grpSpPr>
        <p:sp>
          <p:nvSpPr>
            <p:cNvPr id="16" name="Rectangle 15"/>
            <p:cNvSpPr txBox="1">
              <a:spLocks noChangeArrowheads="1"/>
            </p:cNvSpPr>
            <p:nvPr userDrawn="1"/>
          </p:nvSpPr>
          <p:spPr bwMode="auto">
            <a:xfrm>
              <a:off x="-216795" y="6121758"/>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سیستم جامع آموزش فناوری نانو</a:t>
              </a:r>
              <a:endParaRPr kumimoji="0" lang="en-US"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sp>
          <p:nvSpPr>
            <p:cNvPr id="18" name="Rectangle 15"/>
            <p:cNvSpPr txBox="1">
              <a:spLocks noChangeArrowheads="1"/>
            </p:cNvSpPr>
            <p:nvPr userDrawn="1"/>
          </p:nvSpPr>
          <p:spPr bwMode="auto">
            <a:xfrm>
              <a:off x="-227526" y="6378031"/>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1">
                      <a:lumMod val="65000"/>
                    </a:schemeClr>
                  </a:solidFill>
                  <a:effectLst/>
                  <a:uLnTx/>
                  <a:uFillTx/>
                  <a:latin typeface="ITC Avant Garde Gothic" pitchFamily="34" charset="0"/>
                  <a:ea typeface="+mj-ea"/>
                  <a:cs typeface="B Yekan" pitchFamily="2" charset="-78"/>
                </a:rPr>
                <a:t>http://edu.nano.ir</a:t>
              </a:r>
            </a:p>
          </p:txBody>
        </p:sp>
      </p:grpSp>
      <p:cxnSp>
        <p:nvCxnSpPr>
          <p:cNvPr id="20" name="Straight Connector 19"/>
          <p:cNvCxnSpPr/>
          <p:nvPr/>
        </p:nvCxnSpPr>
        <p:spPr bwMode="auto">
          <a:xfrm rot="5400000">
            <a:off x="2719053"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cxnSp>
        <p:nvCxnSpPr>
          <p:cNvPr id="21" name="Straight Connector 20"/>
          <p:cNvCxnSpPr/>
          <p:nvPr/>
        </p:nvCxnSpPr>
        <p:spPr bwMode="auto">
          <a:xfrm rot="5400000">
            <a:off x="-37306"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sp>
        <p:nvSpPr>
          <p:cNvPr id="24" name="Rectangle 15"/>
          <p:cNvSpPr txBox="1">
            <a:spLocks noChangeArrowheads="1"/>
          </p:cNvSpPr>
          <p:nvPr/>
        </p:nvSpPr>
        <p:spPr bwMode="auto">
          <a:xfrm>
            <a:off x="6428706" y="6364311"/>
            <a:ext cx="2452074" cy="4037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ستاد ویژه توسعه فناوری نانو</a:t>
            </a:r>
            <a:endParaRPr kumimoji="0" lang="en-US"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grpSp>
        <p:nvGrpSpPr>
          <p:cNvPr id="3" name="Group 28"/>
          <p:cNvGrpSpPr/>
          <p:nvPr/>
        </p:nvGrpSpPr>
        <p:grpSpPr>
          <a:xfrm>
            <a:off x="0" y="2704544"/>
            <a:ext cx="9144000" cy="1156648"/>
            <a:chOff x="0" y="1981200"/>
            <a:chExt cx="9144000" cy="1156648"/>
          </a:xfrm>
          <a:solidFill>
            <a:schemeClr val="bg2">
              <a:lumMod val="50000"/>
            </a:schemeClr>
          </a:solidFill>
        </p:grpSpPr>
        <p:sp>
          <p:nvSpPr>
            <p:cNvPr id="30" name="Rectangle 29"/>
            <p:cNvSpPr>
              <a:spLocks noChangeArrowheads="1"/>
            </p:cNvSpPr>
            <p:nvPr userDrawn="1"/>
          </p:nvSpPr>
          <p:spPr bwMode="auto">
            <a:xfrm>
              <a:off x="0" y="1981200"/>
              <a:ext cx="9144000" cy="1143000"/>
            </a:xfrm>
            <a:prstGeom prst="rect">
              <a:avLst/>
            </a:prstGeom>
            <a:grpFill/>
            <a:ln w="9525">
              <a:noFill/>
              <a:miter lim="800000"/>
              <a:headEnd/>
              <a:tailEnd/>
            </a:ln>
            <a:effectLst/>
          </p:spPr>
          <p:txBody>
            <a:bodyPr/>
            <a:lstStyle/>
            <a:p>
              <a:pPr>
                <a:defRPr/>
              </a:pPr>
              <a:endParaRPr lang="en-US" dirty="0">
                <a:solidFill>
                  <a:schemeClr val="accent1">
                    <a:lumMod val="75000"/>
                  </a:schemeClr>
                </a:solidFill>
              </a:endParaRPr>
            </a:p>
          </p:txBody>
        </p:sp>
        <p:sp>
          <p:nvSpPr>
            <p:cNvPr id="32" name="Freeform 31"/>
            <p:cNvSpPr>
              <a:spLocks noChangeArrowheads="1"/>
            </p:cNvSpPr>
            <p:nvPr userDrawn="1"/>
          </p:nvSpPr>
          <p:spPr bwMode="auto">
            <a:xfrm flipH="1">
              <a:off x="8947482" y="1981200"/>
              <a:ext cx="196518" cy="1156648"/>
            </a:xfrm>
            <a:custGeom>
              <a:avLst/>
              <a:gdLst>
                <a:gd name="connsiteX0" fmla="*/ 0 w 2"/>
                <a:gd name="connsiteY0" fmla="*/ 1 h 2"/>
                <a:gd name="connsiteX1" fmla="*/ 1 w 2"/>
                <a:gd name="connsiteY1" fmla="*/ 0 h 2"/>
                <a:gd name="connsiteX2" fmla="*/ 2 w 2"/>
                <a:gd name="connsiteY2" fmla="*/ 1 h 2"/>
                <a:gd name="connsiteX3" fmla="*/ 1 w 2"/>
                <a:gd name="connsiteY3" fmla="*/ 2 h 2"/>
                <a:gd name="connsiteX4" fmla="*/ 0 w 2"/>
                <a:gd name="connsiteY4" fmla="*/ 1 h 2"/>
                <a:gd name="connsiteX0" fmla="*/ 0 w 1"/>
                <a:gd name="connsiteY0" fmla="*/ 1 h 2"/>
                <a:gd name="connsiteX1" fmla="*/ 0 w 1"/>
                <a:gd name="connsiteY1" fmla="*/ 0 h 2"/>
                <a:gd name="connsiteX2" fmla="*/ 1 w 1"/>
                <a:gd name="connsiteY2" fmla="*/ 1 h 2"/>
                <a:gd name="connsiteX3" fmla="*/ 0 w 1"/>
                <a:gd name="connsiteY3" fmla="*/ 2 h 2"/>
                <a:gd name="connsiteX4" fmla="*/ 0 w 1"/>
                <a:gd name="connsiteY4" fmla="*/ 1 h 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 h="2">
                  <a:moveTo>
                    <a:pt x="0" y="1"/>
                  </a:moveTo>
                  <a:lnTo>
                    <a:pt x="0" y="0"/>
                  </a:lnTo>
                  <a:lnTo>
                    <a:pt x="1" y="1"/>
                  </a:lnTo>
                  <a:lnTo>
                    <a:pt x="0" y="2"/>
                  </a:lnTo>
                  <a:lnTo>
                    <a:pt x="0" y="1"/>
                  </a:lnTo>
                  <a:close/>
                </a:path>
              </a:pathLst>
            </a:custGeom>
            <a:solidFill>
              <a:schemeClr val="bg1">
                <a:lumMod val="95000"/>
              </a:schemeClr>
            </a:solidFill>
            <a:ln w="9525">
              <a:noFill/>
              <a:miter lim="800000"/>
              <a:headEnd/>
              <a:tailEnd/>
            </a:ln>
            <a:effectLst/>
          </p:spPr>
          <p:txBody>
            <a:bodyPr/>
            <a:lstStyle/>
            <a:p>
              <a:pPr>
                <a:defRPr/>
              </a:pPr>
              <a:endParaRPr lang="en-US" dirty="0">
                <a:solidFill>
                  <a:schemeClr val="accent1">
                    <a:lumMod val="75000"/>
                  </a:schemeClr>
                </a:solidFill>
              </a:endParaRPr>
            </a:p>
          </p:txBody>
        </p:sp>
      </p:grpSp>
      <p:sp>
        <p:nvSpPr>
          <p:cNvPr id="33" name="Rectangle 15"/>
          <p:cNvSpPr>
            <a:spLocks noGrp="1" noChangeArrowheads="1"/>
          </p:cNvSpPr>
          <p:nvPr>
            <p:ph type="ctrTitle" sz="quarter" hasCustomPrompt="1"/>
          </p:nvPr>
        </p:nvSpPr>
        <p:spPr>
          <a:xfrm>
            <a:off x="457200" y="2780744"/>
            <a:ext cx="8305800" cy="990600"/>
          </a:xfrm>
        </p:spPr>
        <p:txBody>
          <a:bodyPr anchorCtr="0"/>
          <a:lstStyle>
            <a:lvl1pPr algn="r">
              <a:defRPr baseline="0">
                <a:solidFill>
                  <a:schemeClr val="bg1">
                    <a:lumMod val="95000"/>
                  </a:schemeClr>
                </a:solidFill>
                <a:cs typeface="B Jalal" pitchFamily="2" charset="-78"/>
              </a:defRPr>
            </a:lvl1pPr>
          </a:lstStyle>
          <a:p>
            <a:r>
              <a:rPr lang="fa-IR" dirty="0" smtClean="0"/>
              <a:t>عنوان</a:t>
            </a:r>
            <a:endParaRPr lang="en-US" dirty="0"/>
          </a:p>
        </p:txBody>
      </p:sp>
    </p:spTree>
  </p:cSld>
  <p:clrMapOvr>
    <a:masterClrMapping/>
  </p:clrMapOvr>
  <p:transition spd="slow">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cs typeface="B Jalal" pitchFamily="2" charset="-78"/>
              </a:defRPr>
            </a:lvl1pPr>
          </a:lstStyle>
          <a:p>
            <a:r>
              <a:rPr lang="fa-IR" dirty="0" smtClean="0"/>
              <a:t>عنوان اسلاید</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7" name="Text Placeholder 5"/>
          <p:cNvSpPr>
            <a:spLocks noGrp="1"/>
          </p:cNvSpPr>
          <p:nvPr>
            <p:ph type="body" sz="quarter" idx="11" hasCustomPrompt="1"/>
          </p:nvPr>
        </p:nvSpPr>
        <p:spPr>
          <a:xfrm>
            <a:off x="228600" y="1524000"/>
            <a:ext cx="8077200" cy="4953000"/>
          </a:xfrm>
        </p:spPr>
        <p:txBody>
          <a:bodyPr/>
          <a:lstStyle>
            <a:lvl1pPr algn="just">
              <a:defRPr sz="2000">
                <a:solidFill>
                  <a:schemeClr val="accent1">
                    <a:lumMod val="25000"/>
                  </a:schemeClr>
                </a:solidFill>
                <a:cs typeface="B Yekan" pitchFamily="2" charset="-78"/>
              </a:defRPr>
            </a:lvl1pPr>
            <a:lvl2pPr algn="just">
              <a:defRPr sz="2000">
                <a:solidFill>
                  <a:schemeClr val="accent1">
                    <a:lumMod val="50000"/>
                  </a:schemeClr>
                </a:solidFill>
                <a:cs typeface="B Yekan" pitchFamily="2" charset="-78"/>
              </a:defRPr>
            </a:lvl2pPr>
            <a:lvl3pPr algn="just">
              <a:defRPr sz="2000">
                <a:solidFill>
                  <a:schemeClr val="accent1">
                    <a:lumMod val="50000"/>
                  </a:schemeClr>
                </a:solidFill>
                <a:cs typeface="B Yekan" pitchFamily="2" charset="-78"/>
              </a:defRPr>
            </a:lvl3pPr>
            <a:lvl4pPr algn="just">
              <a:defRPr sz="2000">
                <a:solidFill>
                  <a:schemeClr val="accent1">
                    <a:lumMod val="50000"/>
                  </a:schemeClr>
                </a:solidFill>
                <a:cs typeface="B Yekan" pitchFamily="2" charset="-78"/>
              </a:defRPr>
            </a:lvl4pPr>
            <a:lvl5pPr algn="just">
              <a:defRPr sz="2000">
                <a:solidFill>
                  <a:schemeClr val="accent1">
                    <a:lumMod val="50000"/>
                  </a:schemeClr>
                </a:solidFill>
                <a:cs typeface="B Yekan" pitchFamily="2" charset="-78"/>
              </a:defRPr>
            </a:lvl5pPr>
          </a:lstStyle>
          <a:p>
            <a:pPr lvl="0"/>
            <a:r>
              <a:rPr lang="fa-IR" dirty="0" smtClean="0"/>
              <a:t>متن</a:t>
            </a:r>
            <a:endParaRPr lang="en-US" dirty="0" smtClean="0"/>
          </a:p>
          <a:p>
            <a:pPr lvl="1"/>
            <a:r>
              <a:rPr lang="fa-IR" dirty="0" smtClean="0"/>
              <a:t>متن</a:t>
            </a:r>
            <a:endParaRPr lang="en-US" dirty="0" smtClean="0"/>
          </a:p>
          <a:p>
            <a:pPr lvl="2"/>
            <a:r>
              <a:rPr lang="fa-IR" dirty="0" smtClean="0"/>
              <a:t>متن</a:t>
            </a:r>
            <a:endParaRPr lang="en-US" dirty="0" smtClean="0"/>
          </a:p>
        </p:txBody>
      </p:sp>
    </p:spTree>
  </p:cSld>
  <p:clrMapOvr>
    <a:masterClrMapping/>
  </p:clrMapOvr>
  <p:transition spd="slow">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cxnSp>
        <p:nvCxnSpPr>
          <p:cNvPr id="15" name="Straight Connector 14"/>
          <p:cNvCxnSpPr/>
          <p:nvPr/>
        </p:nvCxnSpPr>
        <p:spPr bwMode="auto">
          <a:xfrm>
            <a:off x="0" y="6705600"/>
            <a:ext cx="9144000" cy="1588"/>
          </a:xfrm>
          <a:prstGeom prst="line">
            <a:avLst/>
          </a:prstGeom>
          <a:solidFill>
            <a:schemeClr val="accent1"/>
          </a:solidFill>
          <a:ln w="3175" cap="sq" cmpd="sng" algn="ctr">
            <a:solidFill>
              <a:schemeClr val="tx1"/>
            </a:solidFill>
            <a:prstDash val="dash"/>
            <a:round/>
            <a:headEnd type="none" w="sm" len="sm"/>
            <a:tailEnd type="none" w="sm" len="sm"/>
          </a:ln>
          <a:effectLst/>
        </p:spPr>
      </p:cxnSp>
      <p:sp>
        <p:nvSpPr>
          <p:cNvPr id="25" name="Rectangle 24"/>
          <p:cNvSpPr/>
          <p:nvPr/>
        </p:nvSpPr>
        <p:spPr bwMode="auto">
          <a:xfrm flipV="1">
            <a:off x="0" y="1191672"/>
            <a:ext cx="8839200" cy="45719"/>
          </a:xfrm>
          <a:prstGeom prst="rect">
            <a:avLst/>
          </a:prstGeom>
          <a:solidFill>
            <a:schemeClr val="accent1">
              <a:lumMod val="50000"/>
            </a:schemeClr>
          </a:solidFill>
          <a:ln w="12700" cap="sq" cmpd="sng" algn="ctr">
            <a:noFill/>
            <a:prstDash val="solid"/>
            <a:round/>
            <a:headEnd type="none" w="sm" len="sm"/>
            <a:tailEnd type="none" w="sm" len="sm"/>
          </a:ln>
          <a:effectLst/>
        </p:spPr>
        <p:txBody>
          <a:bodyPr/>
          <a:lstStyle/>
          <a:p>
            <a:pPr>
              <a:defRPr/>
            </a:pPr>
            <a:endParaRPr lang="en-US"/>
          </a:p>
        </p:txBody>
      </p:sp>
      <p:sp>
        <p:nvSpPr>
          <p:cNvPr id="2" name="Rectangle 7" descr="Denim"/>
          <p:cNvSpPr>
            <a:spLocks noChangeArrowheads="1"/>
          </p:cNvSpPr>
          <p:nvPr/>
        </p:nvSpPr>
        <p:spPr bwMode="auto">
          <a:xfrm>
            <a:off x="8610600" y="0"/>
            <a:ext cx="533400" cy="6869665"/>
          </a:xfrm>
          <a:prstGeom prst="rect">
            <a:avLst/>
          </a:prstGeom>
          <a:solidFill>
            <a:schemeClr val="bg2">
              <a:lumMod val="50000"/>
            </a:schemeClr>
          </a:solidFill>
          <a:ln w="9525">
            <a:noFill/>
            <a:miter lim="800000"/>
            <a:headEnd/>
            <a:tailEnd/>
          </a:ln>
          <a:effectLst>
            <a:outerShdw blurRad="1270000" dist="2540000" dir="21540000" sx="200000" sy="200000" algn="r" rotWithShape="0">
              <a:prstClr val="black">
                <a:alpha val="0"/>
              </a:prstClr>
            </a:outerShdw>
          </a:effectLst>
        </p:spPr>
        <p:txBody>
          <a:bodyPr/>
          <a:lstStyle/>
          <a:p>
            <a:pPr>
              <a:defRPr/>
            </a:pPr>
            <a:endParaRPr lang="en-US"/>
          </a:p>
        </p:txBody>
      </p:sp>
      <p:sp>
        <p:nvSpPr>
          <p:cNvPr id="1026" name="Rectangle 2"/>
          <p:cNvSpPr>
            <a:spLocks noGrp="1" noChangeArrowheads="1"/>
          </p:cNvSpPr>
          <p:nvPr>
            <p:ph type="title"/>
          </p:nvPr>
        </p:nvSpPr>
        <p:spPr bwMode="auto">
          <a:xfrm>
            <a:off x="228600" y="160360"/>
            <a:ext cx="8382000" cy="9144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fa-IR" dirty="0" smtClean="0"/>
              <a:t>عنوان</a:t>
            </a:r>
            <a:endParaRPr lang="en-US" dirty="0" smtClean="0"/>
          </a:p>
        </p:txBody>
      </p:sp>
      <p:sp>
        <p:nvSpPr>
          <p:cNvPr id="1027" name="Rectangle 3"/>
          <p:cNvSpPr>
            <a:spLocks noGrp="1" noChangeArrowheads="1"/>
          </p:cNvSpPr>
          <p:nvPr>
            <p:ph type="body" idx="1"/>
          </p:nvPr>
        </p:nvSpPr>
        <p:spPr bwMode="auto">
          <a:xfrm>
            <a:off x="304800" y="1447800"/>
            <a:ext cx="80010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a-IR" dirty="0" smtClean="0"/>
              <a:t>محتوا</a:t>
            </a:r>
            <a:endParaRPr lang="en-US" dirty="0" smtClean="0"/>
          </a:p>
        </p:txBody>
      </p:sp>
      <p:sp>
        <p:nvSpPr>
          <p:cNvPr id="3" name="Rectangle 6"/>
          <p:cNvSpPr>
            <a:spLocks noGrp="1" noChangeArrowheads="1"/>
          </p:cNvSpPr>
          <p:nvPr>
            <p:ph type="sldNum" sz="quarter" idx="4"/>
          </p:nvPr>
        </p:nvSpPr>
        <p:spPr bwMode="auto">
          <a:xfrm>
            <a:off x="8610600" y="6051332"/>
            <a:ext cx="533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rtl="1">
              <a:defRPr kumimoji="0" sz="1400" b="1">
                <a:solidFill>
                  <a:schemeClr val="tx1">
                    <a:lumMod val="10000"/>
                  </a:schemeClr>
                </a:solidFill>
                <a:cs typeface="B Yekan" pitchFamily="2" charset="-78"/>
              </a:defRPr>
            </a:lvl1pPr>
          </a:lstStyle>
          <a:p>
            <a:fld id="{BE640812-6001-44DC-8EAF-B77D23FA82E0}" type="slidenum">
              <a:rPr lang="fa-IR" smtClean="0"/>
              <a:pPr/>
              <a:t>‹#›</a:t>
            </a:fld>
            <a:endParaRPr lang="fa-IR"/>
          </a:p>
        </p:txBody>
      </p:sp>
      <p:sp>
        <p:nvSpPr>
          <p:cNvPr id="8" name="Rectangle 7"/>
          <p:cNvSpPr/>
          <p:nvPr/>
        </p:nvSpPr>
        <p:spPr bwMode="auto">
          <a:xfrm>
            <a:off x="8610600" y="0"/>
            <a:ext cx="304800" cy="1190625"/>
          </a:xfrm>
          <a:prstGeom prst="rect">
            <a:avLst/>
          </a:prstGeom>
          <a:solidFill>
            <a:schemeClr val="bg1"/>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0" name="Rectangle 9"/>
          <p:cNvSpPr/>
          <p:nvPr/>
        </p:nvSpPr>
        <p:spPr bwMode="auto">
          <a:xfrm>
            <a:off x="8458200" y="6019800"/>
            <a:ext cx="685800" cy="533400"/>
          </a:xfrm>
          <a:prstGeom prst="rect">
            <a:avLst/>
          </a:prstGeom>
          <a:solidFill>
            <a:srgbClr val="33CCFF"/>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9" name="Right Triangle 8"/>
          <p:cNvSpPr/>
          <p:nvPr/>
        </p:nvSpPr>
        <p:spPr bwMode="auto">
          <a:xfrm rot="5400000">
            <a:off x="8672512" y="1128714"/>
            <a:ext cx="180976" cy="3048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12" name="Right Triangle 11"/>
          <p:cNvSpPr/>
          <p:nvPr/>
        </p:nvSpPr>
        <p:spPr bwMode="auto">
          <a:xfrm rot="16200000">
            <a:off x="8496300" y="5905499"/>
            <a:ext cx="76199" cy="1524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16" name="Round Same Side Corner Rectangle 15"/>
          <p:cNvSpPr/>
          <p:nvPr/>
        </p:nvSpPr>
        <p:spPr bwMode="auto">
          <a:xfrm>
            <a:off x="381000" y="6477000"/>
            <a:ext cx="2362200" cy="381000"/>
          </a:xfrm>
          <a:prstGeom prst="round2SameRect">
            <a:avLst>
              <a:gd name="adj1" fmla="val 50000"/>
              <a:gd name="adj2" fmla="val 0"/>
            </a:avLst>
          </a:prstGeom>
          <a:solidFill>
            <a:srgbClr val="F78009"/>
          </a:solidFill>
          <a:ln w="12700" cap="sq" cmpd="sng" algn="ctr">
            <a:noFill/>
            <a:prstDash val="solid"/>
            <a:round/>
            <a:headEnd type="none" w="sm" len="sm"/>
            <a:tailEnd type="none" w="sm" len="sm"/>
          </a:ln>
          <a:effectLst/>
        </p:spPr>
        <p:txBody>
          <a:bodyPr vert="horz" wrap="square" lIns="91440" tIns="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chemeClr val="bg1">
                    <a:lumMod val="95000"/>
                  </a:schemeClr>
                </a:solidFill>
                <a:effectLst/>
                <a:latin typeface="ITC Avant Garde Gothic" pitchFamily="34" charset="0"/>
                <a:cs typeface="B Lotus" pitchFamily="2" charset="-78"/>
              </a:rPr>
              <a:t>http://edu.nano.ir</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87" r:id="rId13"/>
  </p:sldLayoutIdLst>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allAtOnce">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P spid="16" grpId="0" animBg="1"/>
    </p:bldLst>
  </p:timing>
  <p:txStyles>
    <p:titleStyle>
      <a:lvl1pPr algn="r" rtl="1" eaLnBrk="1" fontAlgn="base" hangingPunct="1">
        <a:spcBef>
          <a:spcPct val="0"/>
        </a:spcBef>
        <a:spcAft>
          <a:spcPct val="0"/>
        </a:spcAft>
        <a:defRPr sz="3600" b="1" baseline="0">
          <a:solidFill>
            <a:schemeClr val="accent1">
              <a:lumMod val="50000"/>
            </a:schemeClr>
          </a:solidFill>
          <a:effectLst/>
          <a:latin typeface="+mj-lt"/>
          <a:ea typeface="+mj-ea"/>
          <a:cs typeface="B Jalal" pitchFamily="2" charset="-78"/>
        </a:defRPr>
      </a:lvl1pPr>
      <a:lvl2pPr algn="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2pPr>
      <a:lvl3pPr algn="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3pPr>
      <a:lvl4pPr algn="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4pPr>
      <a:lvl5pPr algn="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9pPr>
    </p:titleStyle>
    <p:bodyStyle>
      <a:lvl1pPr marL="342900" indent="-342900" algn="r" rtl="1" eaLnBrk="1" fontAlgn="base" hangingPunct="1">
        <a:spcBef>
          <a:spcPct val="20000"/>
        </a:spcBef>
        <a:spcAft>
          <a:spcPct val="0"/>
        </a:spcAft>
        <a:buClr>
          <a:srgbClr val="FFCC00"/>
        </a:buClr>
        <a:buNone/>
        <a:defRPr sz="2400">
          <a:solidFill>
            <a:schemeClr val="tx1"/>
          </a:solidFill>
          <a:latin typeface="+mn-lt"/>
          <a:ea typeface="+mn-ea"/>
          <a:cs typeface="B Lotus" pitchFamily="2" charset="-78"/>
        </a:defRPr>
      </a:lvl1pPr>
      <a:lvl2pPr marL="742950" indent="-285750" algn="r" rtl="1" eaLnBrk="1" fontAlgn="base" hangingPunct="1">
        <a:spcBef>
          <a:spcPct val="20000"/>
        </a:spcBef>
        <a:spcAft>
          <a:spcPct val="0"/>
        </a:spcAft>
        <a:buChar char="–"/>
        <a:defRPr sz="2400">
          <a:solidFill>
            <a:schemeClr val="tx1"/>
          </a:solidFill>
          <a:latin typeface="+mn-lt"/>
          <a:cs typeface="B Lotus" pitchFamily="2" charset="-78"/>
        </a:defRPr>
      </a:lvl2pPr>
      <a:lvl3pPr marL="1143000" indent="-228600" algn="r" rtl="1" eaLnBrk="1" fontAlgn="base" hangingPunct="1">
        <a:spcBef>
          <a:spcPct val="20000"/>
        </a:spcBef>
        <a:spcAft>
          <a:spcPct val="0"/>
        </a:spcAft>
        <a:buChar char="•"/>
        <a:defRPr sz="2400">
          <a:solidFill>
            <a:schemeClr val="tx1"/>
          </a:solidFill>
          <a:latin typeface="+mn-lt"/>
          <a:cs typeface="B Lotus" pitchFamily="2" charset="-78"/>
        </a:defRPr>
      </a:lvl3pPr>
      <a:lvl4pPr marL="1600200" indent="-228600" algn="r" rtl="1" eaLnBrk="1" fontAlgn="base" hangingPunct="1">
        <a:spcBef>
          <a:spcPct val="20000"/>
        </a:spcBef>
        <a:spcAft>
          <a:spcPct val="0"/>
        </a:spcAft>
        <a:buChar char="–"/>
        <a:defRPr sz="2400">
          <a:solidFill>
            <a:schemeClr val="tx1"/>
          </a:solidFill>
          <a:latin typeface="+mn-lt"/>
          <a:cs typeface="B Lotus" pitchFamily="2" charset="-78"/>
        </a:defRPr>
      </a:lvl4pPr>
      <a:lvl5pPr marL="2057400" indent="-228600" algn="r" rtl="1" eaLnBrk="1" fontAlgn="base" hangingPunct="1">
        <a:spcBef>
          <a:spcPct val="20000"/>
        </a:spcBef>
        <a:spcAft>
          <a:spcPct val="0"/>
        </a:spcAft>
        <a:buChar char="•"/>
        <a:defRPr sz="2400">
          <a:solidFill>
            <a:schemeClr val="tx1"/>
          </a:solidFill>
          <a:latin typeface="+mn-lt"/>
          <a:cs typeface="B Lotus" pitchFamily="2" charset="-78"/>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pPr algn="l" eaLnBrk="1" latinLnBrk="0" hangingPunct="1"/>
              <a:t>3/18/2014</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BD52FC95-7A27-45C0-9D61-4D3E828F186C}" type="slidenum">
              <a:rPr lang="en-US" smtClean="0"/>
              <a:pPr>
                <a:defRPr/>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cxnSp>
        <p:nvCxnSpPr>
          <p:cNvPr id="8" name="Straight Connector 7"/>
          <p:cNvCxnSpPr/>
          <p:nvPr/>
        </p:nvCxnSpPr>
        <p:spPr bwMode="auto">
          <a:xfrm>
            <a:off x="0" y="6705600"/>
            <a:ext cx="9144000" cy="1588"/>
          </a:xfrm>
          <a:prstGeom prst="line">
            <a:avLst/>
          </a:prstGeom>
          <a:solidFill>
            <a:schemeClr val="accent1"/>
          </a:solidFill>
          <a:ln w="3175" cap="sq" cmpd="sng" algn="ctr">
            <a:solidFill>
              <a:schemeClr val="tx1"/>
            </a:solidFill>
            <a:prstDash val="dash"/>
            <a:round/>
            <a:headEnd type="none" w="sm" len="sm"/>
            <a:tailEnd type="none" w="sm" len="sm"/>
          </a:ln>
          <a:effectLst/>
        </p:spPr>
      </p:cxnSp>
      <p:sp>
        <p:nvSpPr>
          <p:cNvPr id="9" name="Rectangle 8"/>
          <p:cNvSpPr/>
          <p:nvPr/>
        </p:nvSpPr>
        <p:spPr bwMode="auto">
          <a:xfrm flipV="1">
            <a:off x="0" y="1191672"/>
            <a:ext cx="8839200" cy="45719"/>
          </a:xfrm>
          <a:prstGeom prst="rect">
            <a:avLst/>
          </a:prstGeom>
          <a:solidFill>
            <a:schemeClr val="accent1">
              <a:lumMod val="50000"/>
            </a:schemeClr>
          </a:solidFill>
          <a:ln w="12700" cap="sq" cmpd="sng" algn="ctr">
            <a:noFill/>
            <a:prstDash val="solid"/>
            <a:round/>
            <a:headEnd type="none" w="sm" len="sm"/>
            <a:tailEnd type="none" w="sm" len="sm"/>
          </a:ln>
          <a:effectLst/>
        </p:spPr>
        <p:txBody>
          <a:bodyPr/>
          <a:lstStyle/>
          <a:p>
            <a:pPr>
              <a:defRPr/>
            </a:pPr>
            <a:endParaRPr lang="en-US"/>
          </a:p>
        </p:txBody>
      </p:sp>
      <p:sp>
        <p:nvSpPr>
          <p:cNvPr id="10" name="Rectangle 7" descr="Denim"/>
          <p:cNvSpPr>
            <a:spLocks noChangeArrowheads="1"/>
          </p:cNvSpPr>
          <p:nvPr/>
        </p:nvSpPr>
        <p:spPr bwMode="auto">
          <a:xfrm>
            <a:off x="8610600" y="0"/>
            <a:ext cx="533400" cy="6869665"/>
          </a:xfrm>
          <a:prstGeom prst="rect">
            <a:avLst/>
          </a:prstGeom>
          <a:solidFill>
            <a:schemeClr val="bg2">
              <a:lumMod val="50000"/>
            </a:schemeClr>
          </a:solidFill>
          <a:ln w="9525">
            <a:noFill/>
            <a:miter lim="800000"/>
            <a:headEnd/>
            <a:tailEnd/>
          </a:ln>
          <a:effectLst>
            <a:outerShdw blurRad="1270000" dist="2540000" dir="21540000" sx="200000" sy="200000" algn="r" rotWithShape="0">
              <a:prstClr val="black">
                <a:alpha val="0"/>
              </a:prstClr>
            </a:outerShdw>
          </a:effectLst>
        </p:spPr>
        <p:txBody>
          <a:bodyPr/>
          <a:lstStyle/>
          <a:p>
            <a:pPr>
              <a:defRPr/>
            </a:pPr>
            <a:endParaRPr lang="en-US"/>
          </a:p>
        </p:txBody>
      </p:sp>
      <p:sp>
        <p:nvSpPr>
          <p:cNvPr id="11" name="Rectangle 2"/>
          <p:cNvSpPr>
            <a:spLocks noGrp="1" noChangeArrowheads="1"/>
          </p:cNvSpPr>
          <p:nvPr>
            <p:ph type="title"/>
          </p:nvPr>
        </p:nvSpPr>
        <p:spPr bwMode="auto">
          <a:xfrm>
            <a:off x="228600" y="160360"/>
            <a:ext cx="8382000" cy="9144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fa-IR" dirty="0" smtClean="0"/>
              <a:t>عنوان</a:t>
            </a:r>
            <a:endParaRPr lang="en-US" dirty="0" smtClean="0"/>
          </a:p>
        </p:txBody>
      </p:sp>
      <p:sp>
        <p:nvSpPr>
          <p:cNvPr id="12" name="Rectangle 3"/>
          <p:cNvSpPr>
            <a:spLocks noGrp="1" noChangeArrowheads="1"/>
          </p:cNvSpPr>
          <p:nvPr>
            <p:ph type="body" idx="1"/>
          </p:nvPr>
        </p:nvSpPr>
        <p:spPr bwMode="auto">
          <a:xfrm>
            <a:off x="304800" y="1447800"/>
            <a:ext cx="80010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a-IR" dirty="0" smtClean="0"/>
              <a:t>محتوا</a:t>
            </a:r>
            <a:endParaRPr lang="en-US" dirty="0" smtClean="0"/>
          </a:p>
        </p:txBody>
      </p:sp>
      <p:sp>
        <p:nvSpPr>
          <p:cNvPr id="15" name="Rectangle 6"/>
          <p:cNvSpPr>
            <a:spLocks noGrp="1" noChangeArrowheads="1"/>
          </p:cNvSpPr>
          <p:nvPr>
            <p:ph type="sldNum" sz="quarter" idx="4"/>
          </p:nvPr>
        </p:nvSpPr>
        <p:spPr bwMode="auto">
          <a:xfrm>
            <a:off x="8610600" y="6051332"/>
            <a:ext cx="533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rtl="1">
              <a:defRPr kumimoji="0" sz="1400" b="1">
                <a:solidFill>
                  <a:schemeClr val="tx1">
                    <a:lumMod val="10000"/>
                  </a:schemeClr>
                </a:solidFill>
                <a:cs typeface="B Yekan" pitchFamily="2" charset="-78"/>
              </a:defRPr>
            </a:lvl1pPr>
          </a:lstStyle>
          <a:p>
            <a:pPr>
              <a:defRPr/>
            </a:pPr>
            <a:fld id="{BD52FC95-7A27-45C0-9D61-4D3E828F186C}" type="slidenum">
              <a:rPr lang="en-US" smtClean="0"/>
              <a:pPr>
                <a:defRPr/>
              </a:pPr>
              <a:t>‹#›</a:t>
            </a:fld>
            <a:endParaRPr lang="en-US" dirty="0"/>
          </a:p>
        </p:txBody>
      </p:sp>
      <p:sp>
        <p:nvSpPr>
          <p:cNvPr id="16" name="Rectangle 15"/>
          <p:cNvSpPr/>
          <p:nvPr/>
        </p:nvSpPr>
        <p:spPr bwMode="auto">
          <a:xfrm>
            <a:off x="8610600" y="0"/>
            <a:ext cx="304800" cy="1190625"/>
          </a:xfrm>
          <a:prstGeom prst="rect">
            <a:avLst/>
          </a:prstGeom>
          <a:solidFill>
            <a:schemeClr val="bg1"/>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7" name="Rectangle 16"/>
          <p:cNvSpPr/>
          <p:nvPr/>
        </p:nvSpPr>
        <p:spPr bwMode="auto">
          <a:xfrm>
            <a:off x="8458200" y="6019800"/>
            <a:ext cx="685800" cy="533400"/>
          </a:xfrm>
          <a:prstGeom prst="rect">
            <a:avLst/>
          </a:prstGeom>
          <a:solidFill>
            <a:srgbClr val="33CCFF"/>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8" name="Right Triangle 17"/>
          <p:cNvSpPr/>
          <p:nvPr/>
        </p:nvSpPr>
        <p:spPr bwMode="auto">
          <a:xfrm rot="5400000">
            <a:off x="8672512" y="1128714"/>
            <a:ext cx="180976" cy="3048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19" name="Right Triangle 18"/>
          <p:cNvSpPr/>
          <p:nvPr/>
        </p:nvSpPr>
        <p:spPr bwMode="auto">
          <a:xfrm rot="16200000">
            <a:off x="8496300" y="5905499"/>
            <a:ext cx="76199" cy="1524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20" name="Round Same Side Corner Rectangle 19"/>
          <p:cNvSpPr/>
          <p:nvPr/>
        </p:nvSpPr>
        <p:spPr bwMode="auto">
          <a:xfrm>
            <a:off x="381000" y="6477000"/>
            <a:ext cx="2362200" cy="381000"/>
          </a:xfrm>
          <a:prstGeom prst="round2SameRect">
            <a:avLst>
              <a:gd name="adj1" fmla="val 50000"/>
              <a:gd name="adj2" fmla="val 0"/>
            </a:avLst>
          </a:prstGeom>
          <a:solidFill>
            <a:srgbClr val="F78009"/>
          </a:solidFill>
          <a:ln w="12700" cap="sq" cmpd="sng" algn="ctr">
            <a:noFill/>
            <a:prstDash val="solid"/>
            <a:round/>
            <a:headEnd type="none" w="sm" len="sm"/>
            <a:tailEnd type="none" w="sm" len="sm"/>
          </a:ln>
          <a:effectLst/>
        </p:spPr>
        <p:txBody>
          <a:bodyPr vert="horz" wrap="square" lIns="91440" tIns="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chemeClr val="bg1">
                    <a:lumMod val="95000"/>
                  </a:schemeClr>
                </a:solidFill>
                <a:effectLst/>
                <a:latin typeface="ITC Avant Garde Gothic" pitchFamily="34" charset="0"/>
                <a:cs typeface="B Lotus" pitchFamily="2" charset="-78"/>
              </a:rPr>
              <a:t>http://edu.nano.ir</a:t>
            </a:r>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allAtOnce">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000"/>
                        <p:tgtEl>
                          <p:spTgt spid="12"/>
                        </p:tgtEl>
                      </p:cBhvr>
                    </p:animEffect>
                  </p:childTnLst>
                </p:cTn>
              </p:par>
            </p:tnLst>
          </p:tmpl>
        </p:tmplLst>
      </p:bldP>
      <p:bldP spid="20" grpId="0" animBg="1"/>
    </p:bldLst>
  </p:timing>
  <p:hf hdr="0" ftr="0" dt="0"/>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0.xml"/><Relationship Id="rId1" Type="http://schemas.openxmlformats.org/officeDocument/2006/relationships/video" Target="file:///E:\Documents%20and%20Settings\talatori\Desktop\Masters%20PowerPoints%20Edit\Basics\1.wmv"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s%20and%20Settings\talatori\Desktop\Masters%20PowerPoints%20Edit\Basics\2.wmv" TargetMode="External"/><Relationship Id="rId1" Type="http://schemas.openxmlformats.org/officeDocument/2006/relationships/video" Target="file:///H:\Presentations\Presentation%201\Physics.wmv" TargetMode="Externa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2714620"/>
            <a:ext cx="9144000" cy="1214446"/>
          </a:xfrm>
          <a:prstGeom prst="rect">
            <a:avLst/>
          </a:prstGeom>
          <a:solidFill>
            <a:srgbClr val="0070C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6" name="Rectangle 5"/>
          <p:cNvSpPr/>
          <p:nvPr/>
        </p:nvSpPr>
        <p:spPr bwMode="auto">
          <a:xfrm>
            <a:off x="0" y="3929066"/>
            <a:ext cx="9144000" cy="1500198"/>
          </a:xfrm>
          <a:prstGeom prst="rect">
            <a:avLst/>
          </a:prstGeom>
          <a:solidFill>
            <a:srgbClr val="D6009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2" name="Title 1"/>
          <p:cNvSpPr>
            <a:spLocks noGrp="1"/>
          </p:cNvSpPr>
          <p:nvPr>
            <p:ph type="ctrTitle" sz="quarter"/>
          </p:nvPr>
        </p:nvSpPr>
        <p:spPr>
          <a:xfrm>
            <a:off x="714348" y="2928934"/>
            <a:ext cx="7572428" cy="1148322"/>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400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
            </a:r>
            <a:br>
              <a:rPr lang="fa-IR" sz="400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br>
            <a:r>
              <a:rPr lang="fa-IR" sz="480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مفاهیم پایه                               </a:t>
            </a:r>
            <a:r>
              <a:rPr lang="fa-IR" sz="400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
            </a:r>
            <a:br>
              <a:rPr lang="fa-IR" sz="400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br>
            <a:r>
              <a:rPr lang="fa-IR" sz="400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                                    </a:t>
            </a:r>
            <a:br>
              <a:rPr lang="fa-IR" sz="400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br>
            <a:endParaRPr lang="fa-IR" sz="400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endParaRPr>
          </a:p>
        </p:txBody>
      </p:sp>
      <p:sp>
        <p:nvSpPr>
          <p:cNvPr id="3" name="TextBox 2"/>
          <p:cNvSpPr txBox="1"/>
          <p:nvPr/>
        </p:nvSpPr>
        <p:spPr>
          <a:xfrm>
            <a:off x="71438" y="6078700"/>
            <a:ext cx="3071802" cy="707886"/>
          </a:xfrm>
          <a:prstGeom prst="rect">
            <a:avLst/>
          </a:prstGeom>
          <a:solidFill>
            <a:schemeClr val="bg1"/>
          </a:solidFill>
        </p:spPr>
        <p:txBody>
          <a:bodyPr wrap="square" rtlCol="1">
            <a:spAutoFit/>
          </a:bodyPr>
          <a:lstStyle/>
          <a:p>
            <a:endParaRPr lang="fa-IR" sz="4000" dirty="0"/>
          </a:p>
        </p:txBody>
      </p:sp>
      <p:sp>
        <p:nvSpPr>
          <p:cNvPr id="4" name="Title 1"/>
          <p:cNvSpPr txBox="1">
            <a:spLocks/>
          </p:cNvSpPr>
          <p:nvPr/>
        </p:nvSpPr>
        <p:spPr bwMode="auto">
          <a:xfrm>
            <a:off x="714348" y="4071942"/>
            <a:ext cx="7572428" cy="114832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rtl="1" eaLnBrk="1" fontAlgn="base" latinLnBrk="0" hangingPunct="1">
              <a:lnSpc>
                <a:spcPct val="100000"/>
              </a:lnSpc>
              <a:spcBef>
                <a:spcPct val="0"/>
              </a:spcBef>
              <a:spcAft>
                <a:spcPct val="0"/>
              </a:spcAft>
              <a:buClrTx/>
              <a:buSzTx/>
              <a:buFontTx/>
              <a:buNone/>
              <a:tabLst/>
              <a:defRPr/>
            </a:pPr>
            <a: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t/>
            </a:r>
            <a:b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br>
            <a: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t>صفورا کفاش یزدی </a:t>
            </a:r>
            <a:b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br>
            <a: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t>مهدی رحمانی</a:t>
            </a:r>
            <a:b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br>
            <a: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t>فاطمه سادات تلاتری</a:t>
            </a:r>
            <a:b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br>
            <a:endPar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endParaRPr>
          </a:p>
        </p:txBody>
      </p:sp>
    </p:spTree>
  </p:cSld>
  <p:clrMapOvr>
    <a:masterClrMapping/>
  </p:clrMapOvr>
  <p:transition spd="slow">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2200" b="1" dirty="0" smtClean="0">
                <a:solidFill>
                  <a:schemeClr val="tx1"/>
                </a:solidFill>
                <a:latin typeface="Times New Roman" pitchFamily="18" charset="0"/>
                <a:ea typeface="Times New Roman" pitchFamily="18" charset="0"/>
                <a:cs typeface="B Titr" pitchFamily="2" charset="-78"/>
              </a:rPr>
              <a:t/>
            </a:r>
            <a:br>
              <a:rPr lang="fa-IR" sz="2200" b="1" dirty="0" smtClean="0">
                <a:solidFill>
                  <a:schemeClr val="tx1"/>
                </a:solidFill>
                <a:latin typeface="Times New Roman" pitchFamily="18" charset="0"/>
                <a:ea typeface="Times New Roman" pitchFamily="18" charset="0"/>
                <a:cs typeface="B Titr" pitchFamily="2" charset="-78"/>
              </a:rPr>
            </a:br>
            <a:r>
              <a:rPr lang="fa-IR" sz="4000" dirty="0" smtClean="0">
                <a:solidFill>
                  <a:srgbClr val="D60093"/>
                </a:solidFill>
                <a:effectLst>
                  <a:glow rad="139700">
                    <a:schemeClr val="accent3">
                      <a:satMod val="175000"/>
                      <a:alpha val="40000"/>
                    </a:schemeClr>
                  </a:glow>
                </a:effectLst>
                <a:cs typeface="B Titr" pitchFamily="2" charset="-78"/>
              </a:rPr>
              <a:t>نانوفناوری</a:t>
            </a:r>
            <a:r>
              <a:rPr lang="fa-IR" sz="2200" b="1" dirty="0" smtClean="0">
                <a:solidFill>
                  <a:schemeClr val="tx1"/>
                </a:solidFill>
                <a:latin typeface="Times New Roman" pitchFamily="18" charset="0"/>
                <a:ea typeface="Times New Roman" pitchFamily="18" charset="0"/>
                <a:cs typeface="B Titr" pitchFamily="2" charset="-78"/>
              </a:rPr>
              <a:t/>
            </a:r>
            <a:br>
              <a:rPr lang="fa-IR" sz="2200" b="1" dirty="0" smtClean="0">
                <a:solidFill>
                  <a:schemeClr val="tx1"/>
                </a:solidFill>
                <a:latin typeface="Times New Roman" pitchFamily="18" charset="0"/>
                <a:ea typeface="Times New Roman" pitchFamily="18" charset="0"/>
                <a:cs typeface="B Titr" pitchFamily="2" charset="-78"/>
              </a:rPr>
            </a:br>
            <a:endParaRPr lang="fa-IR" sz="2200" dirty="0">
              <a:solidFill>
                <a:schemeClr val="tx1"/>
              </a:solidFill>
              <a:cs typeface="B Titr" pitchFamily="2" charset="-78"/>
            </a:endParaRPr>
          </a:p>
        </p:txBody>
      </p:sp>
      <p:pic>
        <p:nvPicPr>
          <p:cNvPr id="5" name="Picture 2" descr="F:\NANO\untitled2.bmp"/>
          <p:cNvPicPr>
            <a:picLocks noChangeAspect="1" noChangeArrowheads="1"/>
          </p:cNvPicPr>
          <p:nvPr/>
        </p:nvPicPr>
        <p:blipFill>
          <a:blip r:embed="rId2" cstate="print">
            <a:lum bright="25000" contrast="-44000"/>
          </a:blip>
          <a:srcRect/>
          <a:stretch>
            <a:fillRect/>
          </a:stretch>
        </p:blipFill>
        <p:spPr bwMode="auto">
          <a:xfrm>
            <a:off x="-32" y="1214422"/>
            <a:ext cx="8429684" cy="5286411"/>
          </a:xfrm>
          <a:prstGeom prst="rect">
            <a:avLst/>
          </a:prstGeom>
          <a:noFill/>
          <a:ln w="9525">
            <a:noFill/>
            <a:miter lim="800000"/>
            <a:headEnd/>
            <a:tailEnd/>
          </a:ln>
        </p:spPr>
      </p:pic>
      <p:sp>
        <p:nvSpPr>
          <p:cNvPr id="9" name="Content Placeholder 2"/>
          <p:cNvSpPr txBox="1">
            <a:spLocks/>
          </p:cNvSpPr>
          <p:nvPr/>
        </p:nvSpPr>
        <p:spPr bwMode="auto">
          <a:xfrm>
            <a:off x="500034" y="1500174"/>
            <a:ext cx="7734328" cy="148113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just" defTabSz="914400" rtl="1" eaLnBrk="1" fontAlgn="base" latinLnBrk="0" hangingPunct="1">
              <a:lnSpc>
                <a:spcPct val="140000"/>
              </a:lnSpc>
              <a:spcBef>
                <a:spcPct val="20000"/>
              </a:spcBef>
              <a:spcAft>
                <a:spcPct val="0"/>
              </a:spcAft>
              <a:buClr>
                <a:srgbClr val="F9F9F9"/>
              </a:buClr>
              <a:buSzPct val="65000"/>
              <a:buFontTx/>
              <a:buNone/>
              <a:tabLst/>
              <a:defRPr/>
            </a:pPr>
            <a:r>
              <a:rPr kumimoji="0" lang="fa-IR" sz="2200" b="1" i="0" u="none" strike="noStrike" kern="0" cap="none" spc="0" normalizeH="0" baseline="0" noProof="0" dirty="0" smtClean="0">
                <a:ln>
                  <a:noFill/>
                </a:ln>
                <a:effectLst/>
                <a:uLnTx/>
                <a:uFillTx/>
                <a:latin typeface="Times New Roman" pitchFamily="18" charset="0"/>
                <a:ea typeface="Times New Roman" pitchFamily="18" charset="0"/>
                <a:cs typeface="B Zar" pitchFamily="2" charset="-78"/>
              </a:rPr>
              <a:t>توانمندي توليد مواد، ابزارها و سيستمهاي جديد با در دست گرفتن کنترل در سطوح مولکولي و اتمي و استفاده از خواص ظاهر شده در آن سطوح :</a:t>
            </a:r>
          </a:p>
          <a:p>
            <a:pPr marL="342900" marR="0" lvl="0" indent="-342900" algn="ctr" defTabSz="914400" rtl="1" eaLnBrk="1" fontAlgn="base" latinLnBrk="0" hangingPunct="1">
              <a:lnSpc>
                <a:spcPct val="140000"/>
              </a:lnSpc>
              <a:spcBef>
                <a:spcPct val="20000"/>
              </a:spcBef>
              <a:spcAft>
                <a:spcPct val="0"/>
              </a:spcAft>
              <a:buClr>
                <a:srgbClr val="F9F9F9"/>
              </a:buClr>
              <a:buSzPct val="65000"/>
              <a:buFontTx/>
              <a:buNone/>
              <a:tabLst/>
              <a:defRPr/>
            </a:pPr>
            <a:endParaRPr kumimoji="0" lang="fa-IR" sz="2200" b="1" i="0" u="none" strike="noStrike" kern="0" cap="none" spc="0" normalizeH="0" baseline="0" noProof="0" dirty="0" smtClean="0">
              <a:ln>
                <a:noFill/>
              </a:ln>
              <a:effectLst/>
              <a:uLnTx/>
              <a:uFillTx/>
              <a:latin typeface="Times New Roman" pitchFamily="18" charset="0"/>
              <a:ea typeface="Times New Roman" pitchFamily="18" charset="0"/>
              <a:cs typeface="B Zar" pitchFamily="2" charset="-78"/>
            </a:endParaRPr>
          </a:p>
          <a:p>
            <a:pPr marL="342900" marR="0" lvl="0" indent="-342900" algn="r" defTabSz="914400" rtl="1" eaLnBrk="1" fontAlgn="base" latinLnBrk="0" hangingPunct="1">
              <a:lnSpc>
                <a:spcPct val="90000"/>
              </a:lnSpc>
              <a:spcBef>
                <a:spcPct val="20000"/>
              </a:spcBef>
              <a:spcAft>
                <a:spcPct val="0"/>
              </a:spcAft>
              <a:buClr>
                <a:srgbClr val="F9F9F9"/>
              </a:buClr>
              <a:buSzPct val="65000"/>
              <a:buFontTx/>
              <a:buNone/>
              <a:tabLst/>
              <a:defRPr/>
            </a:pPr>
            <a:endParaRPr kumimoji="0" lang="fa-IR" sz="2200" b="1" i="0" u="none" strike="noStrike" kern="0" cap="none" spc="0" normalizeH="0" baseline="0" noProof="0" dirty="0" smtClean="0">
              <a:ln>
                <a:noFill/>
              </a:ln>
              <a:effectLst/>
              <a:uLnTx/>
              <a:uFillTx/>
              <a:latin typeface="Book Antiqua" pitchFamily="18" charset="0"/>
              <a:ea typeface="Times New Roman" pitchFamily="18" charset="0"/>
              <a:cs typeface="B Zar" pitchFamily="2" charset="-78"/>
            </a:endParaRPr>
          </a:p>
          <a:p>
            <a:pPr marL="342900" marR="0" lvl="0" indent="-342900" algn="r" defTabSz="914400" rtl="1" eaLnBrk="1" fontAlgn="base" latinLnBrk="0" hangingPunct="1">
              <a:lnSpc>
                <a:spcPct val="100000"/>
              </a:lnSpc>
              <a:spcBef>
                <a:spcPct val="20000"/>
              </a:spcBef>
              <a:spcAft>
                <a:spcPct val="0"/>
              </a:spcAft>
              <a:buClr>
                <a:srgbClr val="FFCC00"/>
              </a:buClr>
              <a:buSzTx/>
              <a:buFontTx/>
              <a:buNone/>
              <a:tabLst/>
              <a:defRPr/>
            </a:pPr>
            <a:endParaRPr kumimoji="0" lang="fa-IR" sz="2200" b="1" i="0" u="none" strike="noStrike" kern="0" cap="none" spc="0" normalizeH="0" baseline="0" noProof="0" dirty="0">
              <a:ln>
                <a:noFill/>
              </a:ln>
              <a:effectLst/>
              <a:uLnTx/>
              <a:uFillTx/>
              <a:latin typeface="+mn-lt"/>
              <a:ea typeface="+mn-ea"/>
              <a:cs typeface="B Lotus" pitchFamily="2" charset="-78"/>
            </a:endParaRPr>
          </a:p>
        </p:txBody>
      </p:sp>
      <p:sp>
        <p:nvSpPr>
          <p:cNvPr id="10" name="Content Placeholder 2"/>
          <p:cNvSpPr txBox="1">
            <a:spLocks/>
          </p:cNvSpPr>
          <p:nvPr/>
        </p:nvSpPr>
        <p:spPr>
          <a:xfrm>
            <a:off x="357158" y="2714620"/>
            <a:ext cx="7943848" cy="3552836"/>
          </a:xfrm>
          <a:prstGeom prst="rect">
            <a:avLst/>
          </a:prstGeom>
        </p:spPr>
        <p:txBody>
          <a:bodyPr vert="horz" lIns="91440" tIns="45720" rIns="91440" bIns="45720" rtlCol="1">
            <a:noAutofit/>
          </a:bodyPr>
          <a:lstStyle/>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None/>
              <a:tabLst/>
              <a:defRPr/>
            </a:pPr>
            <a:endParaRPr kumimoji="0" lang="fa-IR" sz="2400" b="0" i="0" u="none" strike="noStrike" kern="1200" cap="none" spc="0" normalizeH="0" baseline="0" noProof="0" dirty="0" smtClean="0">
              <a:ln>
                <a:noFill/>
              </a:ln>
              <a:effectLst/>
              <a:uLnTx/>
              <a:uFillTx/>
              <a:cs typeface="B Nazanin"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effectLst/>
                <a:uLnTx/>
                <a:uFillTx/>
                <a:cs typeface="B Nazanin" pitchFamily="2" charset="-78"/>
              </a:rPr>
              <a:t> 1-  توسعه فناوري و تحقيقات در سطوح اتمي، مولکولي و يا ماکرومولکولي در مقياس اندازه اي 1 تا 100 نانومتر</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endParaRPr kumimoji="0" lang="fa-IR" sz="2400" b="0" i="0" u="none" strike="noStrike" kern="1200" cap="none" spc="0" normalizeH="0" baseline="0" noProof="0" dirty="0" smtClean="0">
              <a:ln>
                <a:noFill/>
              </a:ln>
              <a:effectLst/>
              <a:uLnTx/>
              <a:uFillTx/>
              <a:cs typeface="B Nazanin" pitchFamily="2" charset="-78"/>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effectLst/>
                <a:uLnTx/>
                <a:uFillTx/>
                <a:cs typeface="B Nazanin" pitchFamily="2" charset="-78"/>
              </a:rPr>
              <a:t> 2- خلق و استفاده از ساختارها و ابزار و سيستمهايي که به خاطر اندازه کوچک يا حد ميانه آنها، خواص و عملکرد نويني دارند.</a:t>
            </a: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None/>
              <a:tabLst/>
              <a:defRPr/>
            </a:pPr>
            <a:endParaRPr kumimoji="0" lang="fa-IR" sz="2400" b="0" i="0" u="none" strike="noStrike" kern="1200" cap="none" spc="0" normalizeH="0" baseline="0" noProof="0" dirty="0" smtClean="0">
              <a:ln>
                <a:noFill/>
              </a:ln>
              <a:effectLst/>
              <a:uLnTx/>
              <a:uFillTx/>
              <a:cs typeface="B Nazanin" pitchFamily="2" charset="-78"/>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None/>
              <a:tabLst/>
              <a:defRPr/>
            </a:pPr>
            <a:r>
              <a:rPr kumimoji="0" lang="fa-IR" sz="2400" b="0" i="0" u="none" strike="noStrike" kern="1200" cap="none" spc="0" normalizeH="0" baseline="0" noProof="0" dirty="0" smtClean="0">
                <a:ln>
                  <a:noFill/>
                </a:ln>
                <a:effectLst/>
                <a:uLnTx/>
                <a:uFillTx/>
                <a:cs typeface="B Nazanin" pitchFamily="2" charset="-78"/>
              </a:rPr>
              <a:t> 3- توانايي کنترل يا دستکاري در سطوح اتمي .</a:t>
            </a:r>
          </a:p>
        </p:txBody>
      </p:sp>
      <p:sp>
        <p:nvSpPr>
          <p:cNvPr id="6" name="TextBox 5"/>
          <p:cNvSpPr txBox="1"/>
          <p:nvPr/>
        </p:nvSpPr>
        <p:spPr>
          <a:xfrm>
            <a:off x="8623223" y="6072206"/>
            <a:ext cx="306495" cy="369332"/>
          </a:xfrm>
          <a:prstGeom prst="rect">
            <a:avLst/>
          </a:prstGeom>
          <a:noFill/>
        </p:spPr>
        <p:txBody>
          <a:bodyPr wrap="none" rtlCol="1">
            <a:spAutoFit/>
          </a:bodyPr>
          <a:lstStyle/>
          <a:p>
            <a:r>
              <a:rPr lang="fa-IR" dirty="0" smtClean="0"/>
              <a:t>9</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9">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10">
                                            <p:txEl>
                                              <p:pRg st="1" end="1"/>
                                            </p:txEl>
                                          </p:spTgt>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p:cTn id="21"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23" dur="500" fill="hold"/>
                                        <p:tgtEl>
                                          <p:spTgt spid="10">
                                            <p:txEl>
                                              <p:pRg st="3" end="3"/>
                                            </p:txEl>
                                          </p:spTgt>
                                        </p:tgtEl>
                                        <p:attrNameLst>
                                          <p:attrName>style.rotation</p:attrName>
                                        </p:attrNameLst>
                                      </p:cBhvr>
                                      <p:tavLst>
                                        <p:tav tm="0">
                                          <p:val>
                                            <p:fltVal val="360"/>
                                          </p:val>
                                        </p:tav>
                                        <p:tav tm="100000">
                                          <p:val>
                                            <p:fltVal val="0"/>
                                          </p:val>
                                        </p:tav>
                                      </p:tavLst>
                                    </p:anim>
                                    <p:animEffect transition="in" filter="fade">
                                      <p:cBhvr>
                                        <p:cTn id="24" dur="500"/>
                                        <p:tgtEl>
                                          <p:spTgt spid="10">
                                            <p:txEl>
                                              <p:pRg st="3" end="3"/>
                                            </p:txEl>
                                          </p:spTgt>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 calcmode="lin" valueType="num">
                                      <p:cBhvr>
                                        <p:cTn id="28"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30" dur="500" fill="hold"/>
                                        <p:tgtEl>
                                          <p:spTgt spid="10">
                                            <p:txEl>
                                              <p:pRg st="5" end="5"/>
                                            </p:txEl>
                                          </p:spTgt>
                                        </p:tgtEl>
                                        <p:attrNameLst>
                                          <p:attrName>style.rotation</p:attrName>
                                        </p:attrNameLst>
                                      </p:cBhvr>
                                      <p:tavLst>
                                        <p:tav tm="0">
                                          <p:val>
                                            <p:fltVal val="360"/>
                                          </p:val>
                                        </p:tav>
                                        <p:tav tm="100000">
                                          <p:val>
                                            <p:fltVal val="0"/>
                                          </p:val>
                                        </p:tav>
                                      </p:tavLst>
                                    </p:anim>
                                    <p:animEffect transition="in" filter="fade">
                                      <p:cBhvr>
                                        <p:cTn id="3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D60093"/>
                </a:solidFill>
                <a:effectLst>
                  <a:glow rad="139700">
                    <a:schemeClr val="accent3">
                      <a:satMod val="175000"/>
                      <a:alpha val="40000"/>
                    </a:schemeClr>
                  </a:glow>
                </a:effectLst>
                <a:cs typeface="B Titr" pitchFamily="2" charset="-78"/>
              </a:rPr>
              <a:t>رویدادهای مهم در فناوری نانو</a:t>
            </a:r>
            <a:endParaRPr lang="en-US" dirty="0"/>
          </a:p>
        </p:txBody>
      </p:sp>
      <p:sp>
        <p:nvSpPr>
          <p:cNvPr id="5" name="TextBox 4"/>
          <p:cNvSpPr txBox="1"/>
          <p:nvPr/>
        </p:nvSpPr>
        <p:spPr>
          <a:xfrm>
            <a:off x="0" y="1234466"/>
            <a:ext cx="8286776" cy="5632311"/>
          </a:xfrm>
          <a:prstGeom prst="rect">
            <a:avLst/>
          </a:prstGeom>
          <a:noFill/>
        </p:spPr>
        <p:txBody>
          <a:bodyPr wrap="square" rtlCol="0">
            <a:spAutoFit/>
          </a:bodyPr>
          <a:lstStyle/>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1857</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مايکل فارادي محلول کلوئيدي طلا را کشف کرد</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1905</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تشريح رفتار محلول‌هاي کلوئيدي توسط آلبرت انيشتين</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1932</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ايجاد لايه‌هاي اتمي به ضخامت يک مولکول توسط لنگمير</a:t>
            </a:r>
            <a:r>
              <a:rPr lang="fa-IR" b="1" kern="0" dirty="0" smtClean="0">
                <a:solidFill>
                  <a:srgbClr val="4D4D4D">
                    <a:lumMod val="10000"/>
                  </a:srgbClr>
                </a:solidFill>
                <a:cs typeface="B Nazanin" pitchFamily="2" charset="-78"/>
              </a:rPr>
              <a:t>.</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C00000"/>
                </a:solidFill>
                <a:cs typeface="B Nazanin" pitchFamily="2" charset="-78"/>
              </a:rPr>
              <a:t>1959</a:t>
            </a:r>
            <a:r>
              <a:rPr lang="fa-IR" b="1" kern="0" dirty="0" smtClean="0">
                <a:solidFill>
                  <a:srgbClr val="C00000"/>
                </a:solidFill>
                <a:cs typeface="B Nazanin" pitchFamily="2" charset="-78"/>
              </a:rPr>
              <a:t>   </a:t>
            </a:r>
            <a:r>
              <a:rPr lang="ar-SA" b="1" kern="0" dirty="0" smtClean="0">
                <a:solidFill>
                  <a:srgbClr val="C00000"/>
                </a:solidFill>
                <a:cs typeface="B Nazanin" pitchFamily="2" charset="-78"/>
              </a:rPr>
              <a:t>فاينمن ايده</a:t>
            </a:r>
            <a:r>
              <a:rPr lang="en-US" b="1" kern="0" dirty="0" smtClean="0">
                <a:solidFill>
                  <a:srgbClr val="C00000"/>
                </a:solidFill>
                <a:cs typeface="B Nazanin" pitchFamily="2" charset="-78"/>
              </a:rPr>
              <a:t> " </a:t>
            </a:r>
            <a:r>
              <a:rPr lang="ar-SA" b="1" kern="0" dirty="0" smtClean="0">
                <a:solidFill>
                  <a:srgbClr val="C00000"/>
                </a:solidFill>
                <a:cs typeface="B Nazanin" pitchFamily="2" charset="-78"/>
              </a:rPr>
              <a:t>فضاي زياد در سطوح پايين</a:t>
            </a:r>
            <a:r>
              <a:rPr lang="en-US" b="1" kern="0" dirty="0" smtClean="0">
                <a:solidFill>
                  <a:srgbClr val="C00000"/>
                </a:solidFill>
                <a:cs typeface="B Nazanin" pitchFamily="2" charset="-78"/>
              </a:rPr>
              <a:t> </a:t>
            </a:r>
            <a:r>
              <a:rPr lang="ar-SA" b="1" kern="0" dirty="0" smtClean="0">
                <a:solidFill>
                  <a:srgbClr val="C00000"/>
                </a:solidFill>
                <a:cs typeface="B Nazanin" pitchFamily="2" charset="-78"/>
              </a:rPr>
              <a:t>" را براي کار با مواد در مقياس نانو مطرح کرد</a:t>
            </a:r>
            <a:r>
              <a:rPr lang="fa-IR" b="1" kern="0" dirty="0" smtClean="0">
                <a:solidFill>
                  <a:srgbClr val="C00000"/>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1974</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براي اولين بار واژه فناوري نانو توسط نوريو تانيگوچي بر زبانها جاري شد</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1981</a:t>
            </a:r>
            <a:r>
              <a:rPr lang="fa-IR" b="1" kern="0" dirty="0" smtClean="0">
                <a:solidFill>
                  <a:srgbClr val="4D4D4D">
                    <a:lumMod val="10000"/>
                  </a:srgbClr>
                </a:solidFill>
                <a:cs typeface="B Nazanin" pitchFamily="2" charset="-78"/>
              </a:rPr>
              <a:t>   </a:t>
            </a:r>
            <a:r>
              <a:rPr lang="en-US" b="1" kern="0" dirty="0" smtClean="0">
                <a:solidFill>
                  <a:srgbClr val="4D4D4D">
                    <a:lumMod val="10000"/>
                  </a:srgbClr>
                </a:solidFill>
                <a:cs typeface="B Nazanin" pitchFamily="2" charset="-78"/>
              </a:rPr>
              <a:t>IBM</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دستگاهي اختراع کرد که به کمک آن مي‌توان اتم‌ها را تک تک جا‌به‌جا کر</a:t>
            </a:r>
            <a:r>
              <a:rPr lang="fa-IR" b="1" kern="0" dirty="0" smtClean="0">
                <a:solidFill>
                  <a:srgbClr val="4D4D4D">
                    <a:lumMod val="10000"/>
                  </a:srgbClr>
                </a:solidFill>
                <a:cs typeface="B Nazanin" pitchFamily="2" charset="-78"/>
              </a:rPr>
              <a:t>د.</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1985</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کشف ساختار جديدي از کربن</a:t>
            </a:r>
            <a:r>
              <a:rPr lang="fa-IR" b="1" kern="0" dirty="0" smtClean="0">
                <a:solidFill>
                  <a:srgbClr val="4D4D4D">
                    <a:lumMod val="10000"/>
                  </a:srgbClr>
                </a:solidFill>
                <a:cs typeface="B Nazanin" pitchFamily="2" charset="-78"/>
              </a:rPr>
              <a:t> </a:t>
            </a:r>
            <a:r>
              <a:rPr lang="en-US" b="1" kern="0" dirty="0" smtClean="0">
                <a:solidFill>
                  <a:srgbClr val="4D4D4D">
                    <a:lumMod val="10000"/>
                  </a:srgbClr>
                </a:solidFill>
                <a:cs typeface="B Nazanin" pitchFamily="2" charset="-78"/>
              </a:rPr>
              <a:t>C60</a:t>
            </a:r>
            <a:r>
              <a:rPr lang="fa-IR" b="1" kern="0" dirty="0" smtClean="0">
                <a:solidFill>
                  <a:srgbClr val="4D4D4D">
                    <a:lumMod val="10000"/>
                  </a:srgbClr>
                </a:solidFill>
                <a:cs typeface="B Nazanin" pitchFamily="2" charset="-78"/>
              </a:rPr>
              <a:t>.</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1990</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شرکت</a:t>
            </a:r>
            <a:r>
              <a:rPr lang="en-US" b="1" kern="0" dirty="0" smtClean="0">
                <a:solidFill>
                  <a:srgbClr val="4D4D4D">
                    <a:lumMod val="10000"/>
                  </a:srgbClr>
                </a:solidFill>
                <a:cs typeface="B Nazanin" pitchFamily="2" charset="-78"/>
              </a:rPr>
              <a:t> IBM </a:t>
            </a:r>
            <a:r>
              <a:rPr lang="ar-SA" b="1" kern="0" dirty="0" smtClean="0">
                <a:solidFill>
                  <a:srgbClr val="4D4D4D">
                    <a:lumMod val="10000"/>
                  </a:srgbClr>
                </a:solidFill>
                <a:cs typeface="B Nazanin" pitchFamily="2" charset="-78"/>
              </a:rPr>
              <a:t>توانايي کنترل نحوه قرارگيري اتم‌ها را نمايش گذاشت</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1991</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کشف نانو لوله‌هاي کربني</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1993</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توليد اولين نقاط کوانتومي با کيفيت بالا</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1997</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ساخت اولين نانو ترانزيستور</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2000</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ساخت اولين موتور</a:t>
            </a:r>
            <a:r>
              <a:rPr lang="fa-IR" b="1" kern="0" dirty="0" smtClean="0">
                <a:solidFill>
                  <a:srgbClr val="4D4D4D">
                    <a:lumMod val="10000"/>
                  </a:srgbClr>
                </a:solidFill>
                <a:cs typeface="B Nazanin" pitchFamily="2" charset="-78"/>
              </a:rPr>
              <a:t> </a:t>
            </a:r>
            <a:r>
              <a:rPr lang="en-US" b="1" kern="0" dirty="0" smtClean="0">
                <a:solidFill>
                  <a:srgbClr val="4D4D4D">
                    <a:lumMod val="10000"/>
                  </a:srgbClr>
                </a:solidFill>
                <a:cs typeface="B Nazanin" pitchFamily="2" charset="-78"/>
              </a:rPr>
              <a:t>DNA</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2001</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ساخت يک مدل آزمايشگاهي سلول سوخت با استفاده از نانو لوله</a:t>
            </a:r>
            <a:r>
              <a:rPr lang="fa-IR" b="1" kern="0" dirty="0" smtClean="0">
                <a:solidFill>
                  <a:srgbClr val="4D4D4D">
                    <a:lumMod val="10000"/>
                  </a:srgbClr>
                </a:solidFill>
                <a:cs typeface="B Nazanin" pitchFamily="2" charset="-78"/>
              </a:rPr>
              <a:t>.</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2002</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شلوارهاي ضدلك به بازار آمد</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en-US" b="1" kern="0" dirty="0" smtClean="0">
                <a:solidFill>
                  <a:srgbClr val="4D4D4D">
                    <a:lumMod val="10000"/>
                  </a:srgbClr>
                </a:solidFill>
                <a:cs typeface="B Nazanin" pitchFamily="2" charset="-78"/>
              </a:rPr>
              <a:t>2003</a:t>
            </a:r>
            <a:r>
              <a:rPr lang="fa-IR" b="1" kern="0" dirty="0" smtClean="0">
                <a:solidFill>
                  <a:srgbClr val="4D4D4D">
                    <a:lumMod val="10000"/>
                  </a:srgbClr>
                </a:solidFill>
                <a:cs typeface="B Nazanin" pitchFamily="2" charset="-78"/>
              </a:rPr>
              <a:t>   </a:t>
            </a:r>
            <a:r>
              <a:rPr lang="ar-SA" b="1" kern="0" dirty="0" smtClean="0">
                <a:solidFill>
                  <a:srgbClr val="4D4D4D">
                    <a:lumMod val="10000"/>
                  </a:srgbClr>
                </a:solidFill>
                <a:cs typeface="B Nazanin" pitchFamily="2" charset="-78"/>
              </a:rPr>
              <a:t>توليد نمونه‌هاي آزمايشگاهي  نانوسلول‌هاي خورشيدي</a:t>
            </a:r>
            <a:r>
              <a:rPr lang="fa-IR" b="1" kern="0" dirty="0" smtClean="0">
                <a:solidFill>
                  <a:srgbClr val="4D4D4D">
                    <a:lumMod val="10000"/>
                  </a:srgbClr>
                </a:solidFill>
                <a:cs typeface="B Nazanin" pitchFamily="2" charset="-78"/>
              </a:rPr>
              <a:t>. </a:t>
            </a:r>
          </a:p>
          <a:p>
            <a:pPr marL="342900" lvl="0" indent="-342900" fontAlgn="base">
              <a:spcBef>
                <a:spcPct val="20000"/>
              </a:spcBef>
              <a:spcAft>
                <a:spcPct val="0"/>
              </a:spcAft>
              <a:buClr>
                <a:srgbClr val="FFCC00"/>
              </a:buClr>
              <a:buFont typeface="Wingdings" pitchFamily="2" charset="2"/>
              <a:buChar char="§"/>
            </a:pPr>
            <a:r>
              <a:rPr lang="fa-IR" b="1" kern="0" dirty="0" smtClean="0">
                <a:solidFill>
                  <a:srgbClr val="4D4D4D">
                    <a:lumMod val="10000"/>
                  </a:srgbClr>
                </a:solidFill>
                <a:cs typeface="B Nazanin" pitchFamily="2" charset="-78"/>
              </a:rPr>
              <a:t>   ...        </a:t>
            </a:r>
            <a:r>
              <a:rPr lang="fa-IR" b="1" i="1" kern="0" dirty="0" smtClean="0">
                <a:solidFill>
                  <a:srgbClr val="4D4D4D">
                    <a:lumMod val="10000"/>
                  </a:srgbClr>
                </a:solidFill>
                <a:effectLst>
                  <a:outerShdw blurRad="38100" dist="38100" dir="2700000" algn="tl">
                    <a:srgbClr val="000000">
                      <a:alpha val="43137"/>
                    </a:srgbClr>
                  </a:outerShdw>
                </a:effectLst>
                <a:cs typeface="B Nazanin" pitchFamily="2" charset="-78"/>
              </a:rPr>
              <a:t>تح</a:t>
            </a:r>
            <a:r>
              <a:rPr lang="ar-SA" b="1" i="1" kern="0" dirty="0" smtClean="0">
                <a:solidFill>
                  <a:srgbClr val="4D4D4D">
                    <a:lumMod val="10000"/>
                  </a:srgbClr>
                </a:solidFill>
                <a:effectLst>
                  <a:outerShdw blurRad="38100" dist="38100" dir="2700000" algn="tl">
                    <a:srgbClr val="000000">
                      <a:alpha val="43137"/>
                    </a:srgbClr>
                  </a:outerShdw>
                </a:effectLst>
                <a:cs typeface="B Nazanin" pitchFamily="2" charset="-78"/>
              </a:rPr>
              <a:t>قيق و توسعه براي پيشرفت در عرصه فناوري‌نانو ادامه دارد</a:t>
            </a:r>
            <a:r>
              <a:rPr lang="fa-IR" b="1" i="1" kern="0" dirty="0" smtClean="0">
                <a:solidFill>
                  <a:srgbClr val="4D4D4D">
                    <a:lumMod val="10000"/>
                  </a:srgbClr>
                </a:solidFill>
                <a:effectLst>
                  <a:outerShdw blurRad="38100" dist="38100" dir="2700000" algn="tl">
                    <a:srgbClr val="000000">
                      <a:alpha val="43137"/>
                    </a:srgbClr>
                  </a:outerShdw>
                </a:effectLst>
                <a:cs typeface="B Nazanin" pitchFamily="2" charset="-78"/>
              </a:rPr>
              <a:t>.</a:t>
            </a:r>
            <a:endParaRPr lang="en-US" sz="2000" b="1" kern="0" dirty="0" smtClean="0">
              <a:solidFill>
                <a:prstClr val="black"/>
              </a:solidFill>
              <a:cs typeface="B Nazanin" pitchFamily="2" charset="-78"/>
            </a:endParaRPr>
          </a:p>
          <a:p>
            <a:endParaRPr lang="en-US"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xEl>
                                              <p:pRg st="4" end="4"/>
                                            </p:txEl>
                                          </p:spTgt>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37" presetClass="entr" presetSubtype="0" fill="hold" nodeType="after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5">
                                            <p:txEl>
                                              <p:pRg st="5" end="5"/>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
                                            <p:txEl>
                                              <p:pRg st="5" end="5"/>
                                            </p:txEl>
                                          </p:spTgt>
                                        </p:tgtEl>
                                        <p:attrNameLst>
                                          <p:attrName>ppt_y</p:attrName>
                                        </p:attrNameLst>
                                      </p:cBhvr>
                                      <p:tavLst>
                                        <p:tav tm="0">
                                          <p:val>
                                            <p:strVal val="#ppt_y-.03"/>
                                          </p:val>
                                        </p:tav>
                                        <p:tav tm="100000">
                                          <p:val>
                                            <p:strVal val="#ppt_y"/>
                                          </p:val>
                                        </p:tav>
                                      </p:tavLst>
                                    </p:anim>
                                  </p:childTnLst>
                                </p:cTn>
                              </p:par>
                            </p:childTnLst>
                          </p:cTn>
                        </p:par>
                        <p:par>
                          <p:cTn id="46" fill="hold">
                            <p:stCondLst>
                              <p:cond delay="6000"/>
                            </p:stCondLst>
                            <p:childTnLst>
                              <p:par>
                                <p:cTn id="47" presetID="37" presetClass="entr" presetSubtype="0" fill="hold" nodeType="after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5">
                                            <p:txEl>
                                              <p:pRg st="6" end="6"/>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txEl>
                                              <p:pRg st="6" end="6"/>
                                            </p:txEl>
                                          </p:spTgt>
                                        </p:tgtEl>
                                        <p:attrNameLst>
                                          <p:attrName>ppt_y</p:attrName>
                                        </p:attrNameLst>
                                      </p:cBhvr>
                                      <p:tavLst>
                                        <p:tav tm="0">
                                          <p:val>
                                            <p:strVal val="#ppt_y-.03"/>
                                          </p:val>
                                        </p:tav>
                                        <p:tav tm="100000">
                                          <p:val>
                                            <p:strVal val="#ppt_y"/>
                                          </p:val>
                                        </p:tav>
                                      </p:tavLst>
                                    </p:anim>
                                  </p:childTnLst>
                                </p:cTn>
                              </p:par>
                            </p:childTnLst>
                          </p:cTn>
                        </p:par>
                        <p:par>
                          <p:cTn id="53" fill="hold">
                            <p:stCondLst>
                              <p:cond delay="7000"/>
                            </p:stCondLst>
                            <p:childTnLst>
                              <p:par>
                                <p:cTn id="54" presetID="37" presetClass="entr" presetSubtype="0" fill="hold" nodeType="after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5">
                                            <p:txEl>
                                              <p:pRg st="7" end="7"/>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5">
                                            <p:txEl>
                                              <p:pRg st="7" end="7"/>
                                            </p:txEl>
                                          </p:spTgt>
                                        </p:tgtEl>
                                        <p:attrNameLst>
                                          <p:attrName>ppt_y</p:attrName>
                                        </p:attrNameLst>
                                      </p:cBhvr>
                                      <p:tavLst>
                                        <p:tav tm="0">
                                          <p:val>
                                            <p:strVal val="#ppt_y-.03"/>
                                          </p:val>
                                        </p:tav>
                                        <p:tav tm="100000">
                                          <p:val>
                                            <p:strVal val="#ppt_y"/>
                                          </p:val>
                                        </p:tav>
                                      </p:tavLst>
                                    </p:anim>
                                  </p:childTnLst>
                                </p:cTn>
                              </p:par>
                            </p:childTnLst>
                          </p:cTn>
                        </p:par>
                        <p:par>
                          <p:cTn id="60" fill="hold">
                            <p:stCondLst>
                              <p:cond delay="8000"/>
                            </p:stCondLst>
                            <p:childTnLst>
                              <p:par>
                                <p:cTn id="61" presetID="37" presetClass="entr" presetSubtype="0" fill="hold" nodeType="after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Effect transition="in" filter="fade">
                                      <p:cBhvr>
                                        <p:cTn id="63" dur="1000"/>
                                        <p:tgtEl>
                                          <p:spTgt spid="5">
                                            <p:txEl>
                                              <p:pRg st="8" end="8"/>
                                            </p:txEl>
                                          </p:spTgt>
                                        </p:tgtEl>
                                      </p:cBhvr>
                                    </p:animEffect>
                                    <p:anim calcmode="lin" valueType="num">
                                      <p:cBhvr>
                                        <p:cTn id="64"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5">
                                            <p:txEl>
                                              <p:pRg st="8" end="8"/>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5">
                                            <p:txEl>
                                              <p:pRg st="8" end="8"/>
                                            </p:txEl>
                                          </p:spTgt>
                                        </p:tgtEl>
                                        <p:attrNameLst>
                                          <p:attrName>ppt_y</p:attrName>
                                        </p:attrNameLst>
                                      </p:cBhvr>
                                      <p:tavLst>
                                        <p:tav tm="0">
                                          <p:val>
                                            <p:strVal val="#ppt_y-.03"/>
                                          </p:val>
                                        </p:tav>
                                        <p:tav tm="100000">
                                          <p:val>
                                            <p:strVal val="#ppt_y"/>
                                          </p:val>
                                        </p:tav>
                                      </p:tavLst>
                                    </p:anim>
                                  </p:childTnLst>
                                </p:cTn>
                              </p:par>
                            </p:childTnLst>
                          </p:cTn>
                        </p:par>
                        <p:par>
                          <p:cTn id="67" fill="hold">
                            <p:stCondLst>
                              <p:cond delay="9000"/>
                            </p:stCondLst>
                            <p:childTnLst>
                              <p:par>
                                <p:cTn id="68" presetID="37" presetClass="entr" presetSubtype="0" fill="hold" nodeType="after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Effect transition="in" filter="fade">
                                      <p:cBhvr>
                                        <p:cTn id="70" dur="1000"/>
                                        <p:tgtEl>
                                          <p:spTgt spid="5">
                                            <p:txEl>
                                              <p:pRg st="9" end="9"/>
                                            </p:txEl>
                                          </p:spTgt>
                                        </p:tgtEl>
                                      </p:cBhvr>
                                    </p:animEffect>
                                    <p:anim calcmode="lin" valueType="num">
                                      <p:cBhvr>
                                        <p:cTn id="71"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72" dur="900" decel="100000" fill="hold"/>
                                        <p:tgtEl>
                                          <p:spTgt spid="5">
                                            <p:txEl>
                                              <p:pRg st="9" end="9"/>
                                            </p:tx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
                                            <p:txEl>
                                              <p:pRg st="9" end="9"/>
                                            </p:txEl>
                                          </p:spTgt>
                                        </p:tgtEl>
                                        <p:attrNameLst>
                                          <p:attrName>ppt_y</p:attrName>
                                        </p:attrNameLst>
                                      </p:cBhvr>
                                      <p:tavLst>
                                        <p:tav tm="0">
                                          <p:val>
                                            <p:strVal val="#ppt_y-.03"/>
                                          </p:val>
                                        </p:tav>
                                        <p:tav tm="100000">
                                          <p:val>
                                            <p:strVal val="#ppt_y"/>
                                          </p:val>
                                        </p:tav>
                                      </p:tavLst>
                                    </p:anim>
                                  </p:childTnLst>
                                </p:cTn>
                              </p:par>
                            </p:childTnLst>
                          </p:cTn>
                        </p:par>
                        <p:par>
                          <p:cTn id="74" fill="hold">
                            <p:stCondLst>
                              <p:cond delay="10000"/>
                            </p:stCondLst>
                            <p:childTnLst>
                              <p:par>
                                <p:cTn id="75" presetID="37" presetClass="entr" presetSubtype="0" fill="hold" nodeType="afterEffect">
                                  <p:stCondLst>
                                    <p:cond delay="0"/>
                                  </p:stCondLst>
                                  <p:childTnLst>
                                    <p:set>
                                      <p:cBhvr>
                                        <p:cTn id="76" dur="1" fill="hold">
                                          <p:stCondLst>
                                            <p:cond delay="0"/>
                                          </p:stCondLst>
                                        </p:cTn>
                                        <p:tgtEl>
                                          <p:spTgt spid="5">
                                            <p:txEl>
                                              <p:pRg st="10" end="10"/>
                                            </p:txEl>
                                          </p:spTgt>
                                        </p:tgtEl>
                                        <p:attrNameLst>
                                          <p:attrName>style.visibility</p:attrName>
                                        </p:attrNameLst>
                                      </p:cBhvr>
                                      <p:to>
                                        <p:strVal val="visible"/>
                                      </p:to>
                                    </p:set>
                                    <p:animEffect transition="in" filter="fade">
                                      <p:cBhvr>
                                        <p:cTn id="77" dur="1000"/>
                                        <p:tgtEl>
                                          <p:spTgt spid="5">
                                            <p:txEl>
                                              <p:pRg st="10" end="10"/>
                                            </p:txEl>
                                          </p:spTgt>
                                        </p:tgtEl>
                                      </p:cBhvr>
                                    </p:animEffect>
                                    <p:anim calcmode="lin" valueType="num">
                                      <p:cBhvr>
                                        <p:cTn id="7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5">
                                            <p:txEl>
                                              <p:pRg st="10" end="10"/>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5">
                                            <p:txEl>
                                              <p:pRg st="10" end="10"/>
                                            </p:txEl>
                                          </p:spTgt>
                                        </p:tgtEl>
                                        <p:attrNameLst>
                                          <p:attrName>ppt_y</p:attrName>
                                        </p:attrNameLst>
                                      </p:cBhvr>
                                      <p:tavLst>
                                        <p:tav tm="0">
                                          <p:val>
                                            <p:strVal val="#ppt_y-.03"/>
                                          </p:val>
                                        </p:tav>
                                        <p:tav tm="100000">
                                          <p:val>
                                            <p:strVal val="#ppt_y"/>
                                          </p:val>
                                        </p:tav>
                                      </p:tavLst>
                                    </p:anim>
                                  </p:childTnLst>
                                </p:cTn>
                              </p:par>
                            </p:childTnLst>
                          </p:cTn>
                        </p:par>
                        <p:par>
                          <p:cTn id="81" fill="hold">
                            <p:stCondLst>
                              <p:cond delay="11000"/>
                            </p:stCondLst>
                            <p:childTnLst>
                              <p:par>
                                <p:cTn id="82" presetID="37" presetClass="entr" presetSubtype="0" fill="hold" nodeType="afterEffect">
                                  <p:stCondLst>
                                    <p:cond delay="0"/>
                                  </p:stCondLst>
                                  <p:childTnLst>
                                    <p:set>
                                      <p:cBhvr>
                                        <p:cTn id="83" dur="1" fill="hold">
                                          <p:stCondLst>
                                            <p:cond delay="0"/>
                                          </p:stCondLst>
                                        </p:cTn>
                                        <p:tgtEl>
                                          <p:spTgt spid="5">
                                            <p:txEl>
                                              <p:pRg st="11" end="11"/>
                                            </p:txEl>
                                          </p:spTgt>
                                        </p:tgtEl>
                                        <p:attrNameLst>
                                          <p:attrName>style.visibility</p:attrName>
                                        </p:attrNameLst>
                                      </p:cBhvr>
                                      <p:to>
                                        <p:strVal val="visible"/>
                                      </p:to>
                                    </p:set>
                                    <p:animEffect transition="in" filter="fade">
                                      <p:cBhvr>
                                        <p:cTn id="84" dur="1000"/>
                                        <p:tgtEl>
                                          <p:spTgt spid="5">
                                            <p:txEl>
                                              <p:pRg st="11" end="11"/>
                                            </p:txEl>
                                          </p:spTgt>
                                        </p:tgtEl>
                                      </p:cBhvr>
                                    </p:animEffect>
                                    <p:anim calcmode="lin" valueType="num">
                                      <p:cBhvr>
                                        <p:cTn id="85"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86" dur="900" decel="100000" fill="hold"/>
                                        <p:tgtEl>
                                          <p:spTgt spid="5">
                                            <p:txEl>
                                              <p:pRg st="11" end="11"/>
                                            </p:tx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
                                            <p:txEl>
                                              <p:pRg st="11" end="11"/>
                                            </p:txEl>
                                          </p:spTgt>
                                        </p:tgtEl>
                                        <p:attrNameLst>
                                          <p:attrName>ppt_y</p:attrName>
                                        </p:attrNameLst>
                                      </p:cBhvr>
                                      <p:tavLst>
                                        <p:tav tm="0">
                                          <p:val>
                                            <p:strVal val="#ppt_y-.03"/>
                                          </p:val>
                                        </p:tav>
                                        <p:tav tm="100000">
                                          <p:val>
                                            <p:strVal val="#ppt_y"/>
                                          </p:val>
                                        </p:tav>
                                      </p:tavLst>
                                    </p:anim>
                                  </p:childTnLst>
                                </p:cTn>
                              </p:par>
                            </p:childTnLst>
                          </p:cTn>
                        </p:par>
                        <p:par>
                          <p:cTn id="88" fill="hold">
                            <p:stCondLst>
                              <p:cond delay="12000"/>
                            </p:stCondLst>
                            <p:childTnLst>
                              <p:par>
                                <p:cTn id="89" presetID="37" presetClass="entr" presetSubtype="0" fill="hold" nodeType="afterEffect">
                                  <p:stCondLst>
                                    <p:cond delay="0"/>
                                  </p:stCondLst>
                                  <p:childTnLst>
                                    <p:set>
                                      <p:cBhvr>
                                        <p:cTn id="90" dur="1" fill="hold">
                                          <p:stCondLst>
                                            <p:cond delay="0"/>
                                          </p:stCondLst>
                                        </p:cTn>
                                        <p:tgtEl>
                                          <p:spTgt spid="5">
                                            <p:txEl>
                                              <p:pRg st="12" end="12"/>
                                            </p:txEl>
                                          </p:spTgt>
                                        </p:tgtEl>
                                        <p:attrNameLst>
                                          <p:attrName>style.visibility</p:attrName>
                                        </p:attrNameLst>
                                      </p:cBhvr>
                                      <p:to>
                                        <p:strVal val="visible"/>
                                      </p:to>
                                    </p:set>
                                    <p:animEffect transition="in" filter="fade">
                                      <p:cBhvr>
                                        <p:cTn id="91" dur="1000"/>
                                        <p:tgtEl>
                                          <p:spTgt spid="5">
                                            <p:txEl>
                                              <p:pRg st="12" end="12"/>
                                            </p:txEl>
                                          </p:spTgt>
                                        </p:tgtEl>
                                      </p:cBhvr>
                                    </p:animEffect>
                                    <p:anim calcmode="lin" valueType="num">
                                      <p:cBhvr>
                                        <p:cTn id="92"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5">
                                            <p:txEl>
                                              <p:pRg st="12" end="12"/>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5">
                                            <p:txEl>
                                              <p:pRg st="12" end="12"/>
                                            </p:txEl>
                                          </p:spTgt>
                                        </p:tgtEl>
                                        <p:attrNameLst>
                                          <p:attrName>ppt_y</p:attrName>
                                        </p:attrNameLst>
                                      </p:cBhvr>
                                      <p:tavLst>
                                        <p:tav tm="0">
                                          <p:val>
                                            <p:strVal val="#ppt_y-.03"/>
                                          </p:val>
                                        </p:tav>
                                        <p:tav tm="100000">
                                          <p:val>
                                            <p:strVal val="#ppt_y"/>
                                          </p:val>
                                        </p:tav>
                                      </p:tavLst>
                                    </p:anim>
                                  </p:childTnLst>
                                </p:cTn>
                              </p:par>
                            </p:childTnLst>
                          </p:cTn>
                        </p:par>
                        <p:par>
                          <p:cTn id="95" fill="hold">
                            <p:stCondLst>
                              <p:cond delay="13000"/>
                            </p:stCondLst>
                            <p:childTnLst>
                              <p:par>
                                <p:cTn id="96" presetID="37" presetClass="entr" presetSubtype="0" fill="hold" nodeType="afterEffect">
                                  <p:stCondLst>
                                    <p:cond delay="0"/>
                                  </p:stCondLst>
                                  <p:childTnLst>
                                    <p:set>
                                      <p:cBhvr>
                                        <p:cTn id="97" dur="1" fill="hold">
                                          <p:stCondLst>
                                            <p:cond delay="0"/>
                                          </p:stCondLst>
                                        </p:cTn>
                                        <p:tgtEl>
                                          <p:spTgt spid="5">
                                            <p:txEl>
                                              <p:pRg st="13" end="13"/>
                                            </p:txEl>
                                          </p:spTgt>
                                        </p:tgtEl>
                                        <p:attrNameLst>
                                          <p:attrName>style.visibility</p:attrName>
                                        </p:attrNameLst>
                                      </p:cBhvr>
                                      <p:to>
                                        <p:strVal val="visible"/>
                                      </p:to>
                                    </p:set>
                                    <p:animEffect transition="in" filter="fade">
                                      <p:cBhvr>
                                        <p:cTn id="98" dur="1000"/>
                                        <p:tgtEl>
                                          <p:spTgt spid="5">
                                            <p:txEl>
                                              <p:pRg st="13" end="13"/>
                                            </p:txEl>
                                          </p:spTgt>
                                        </p:tgtEl>
                                      </p:cBhvr>
                                    </p:animEffect>
                                    <p:anim calcmode="lin" valueType="num">
                                      <p:cBhvr>
                                        <p:cTn id="9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100" dur="900" decel="100000" fill="hold"/>
                                        <p:tgtEl>
                                          <p:spTgt spid="5">
                                            <p:txEl>
                                              <p:pRg st="13" end="13"/>
                                            </p:tx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5">
                                            <p:txEl>
                                              <p:pRg st="13" end="13"/>
                                            </p:txEl>
                                          </p:spTgt>
                                        </p:tgtEl>
                                        <p:attrNameLst>
                                          <p:attrName>ppt_y</p:attrName>
                                        </p:attrNameLst>
                                      </p:cBhvr>
                                      <p:tavLst>
                                        <p:tav tm="0">
                                          <p:val>
                                            <p:strVal val="#ppt_y-.03"/>
                                          </p:val>
                                        </p:tav>
                                        <p:tav tm="100000">
                                          <p:val>
                                            <p:strVal val="#ppt_y"/>
                                          </p:val>
                                        </p:tav>
                                      </p:tavLst>
                                    </p:anim>
                                  </p:childTnLst>
                                </p:cTn>
                              </p:par>
                            </p:childTnLst>
                          </p:cTn>
                        </p:par>
                        <p:par>
                          <p:cTn id="102" fill="hold">
                            <p:stCondLst>
                              <p:cond delay="14000"/>
                            </p:stCondLst>
                            <p:childTnLst>
                              <p:par>
                                <p:cTn id="103" presetID="37" presetClass="entr" presetSubtype="0" fill="hold" nodeType="afterEffect">
                                  <p:stCondLst>
                                    <p:cond delay="0"/>
                                  </p:stCondLst>
                                  <p:childTnLst>
                                    <p:set>
                                      <p:cBhvr>
                                        <p:cTn id="104" dur="1" fill="hold">
                                          <p:stCondLst>
                                            <p:cond delay="0"/>
                                          </p:stCondLst>
                                        </p:cTn>
                                        <p:tgtEl>
                                          <p:spTgt spid="5">
                                            <p:txEl>
                                              <p:pRg st="14" end="14"/>
                                            </p:txEl>
                                          </p:spTgt>
                                        </p:tgtEl>
                                        <p:attrNameLst>
                                          <p:attrName>style.visibility</p:attrName>
                                        </p:attrNameLst>
                                      </p:cBhvr>
                                      <p:to>
                                        <p:strVal val="visible"/>
                                      </p:to>
                                    </p:set>
                                    <p:animEffect transition="in" filter="fade">
                                      <p:cBhvr>
                                        <p:cTn id="105" dur="1000"/>
                                        <p:tgtEl>
                                          <p:spTgt spid="5">
                                            <p:txEl>
                                              <p:pRg st="14" end="14"/>
                                            </p:txEl>
                                          </p:spTgt>
                                        </p:tgtEl>
                                      </p:cBhvr>
                                    </p:animEffect>
                                    <p:anim calcmode="lin" valueType="num">
                                      <p:cBhvr>
                                        <p:cTn id="106"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107" dur="900" decel="100000" fill="hold"/>
                                        <p:tgtEl>
                                          <p:spTgt spid="5">
                                            <p:txEl>
                                              <p:pRg st="14" end="14"/>
                                            </p:txEl>
                                          </p:spTgt>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
                                            <p:txEl>
                                              <p:pRg st="14" end="14"/>
                                            </p:txEl>
                                          </p:spTgt>
                                        </p:tgtEl>
                                        <p:attrNameLst>
                                          <p:attrName>ppt_y</p:attrName>
                                        </p:attrNameLst>
                                      </p:cBhvr>
                                      <p:tavLst>
                                        <p:tav tm="0">
                                          <p:val>
                                            <p:strVal val="#ppt_y-.03"/>
                                          </p:val>
                                        </p:tav>
                                        <p:tav tm="100000">
                                          <p:val>
                                            <p:strVal val="#ppt_y"/>
                                          </p:val>
                                        </p:tav>
                                      </p:tavLst>
                                    </p:anim>
                                  </p:childTnLst>
                                </p:cTn>
                              </p:par>
                            </p:childTnLst>
                          </p:cTn>
                        </p:par>
                        <p:par>
                          <p:cTn id="109" fill="hold">
                            <p:stCondLst>
                              <p:cond delay="15000"/>
                            </p:stCondLst>
                            <p:childTnLst>
                              <p:par>
                                <p:cTn id="110" presetID="37" presetClass="entr" presetSubtype="0" fill="hold" nodeType="after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animEffect transition="in" filter="fade">
                                      <p:cBhvr>
                                        <p:cTn id="112" dur="1000"/>
                                        <p:tgtEl>
                                          <p:spTgt spid="5">
                                            <p:txEl>
                                              <p:pRg st="15" end="15"/>
                                            </p:txEl>
                                          </p:spTgt>
                                        </p:tgtEl>
                                      </p:cBhvr>
                                    </p:animEffect>
                                    <p:anim calcmode="lin" valueType="num">
                                      <p:cBhvr>
                                        <p:cTn id="113"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114" dur="900" decel="100000" fill="hold"/>
                                        <p:tgtEl>
                                          <p:spTgt spid="5">
                                            <p:txEl>
                                              <p:pRg st="15" end="15"/>
                                            </p:txEl>
                                          </p:spTgt>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5">
                                            <p:txEl>
                                              <p:pRg st="15" end="1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D60093"/>
                </a:solidFill>
                <a:effectLst>
                  <a:glow rad="139700">
                    <a:schemeClr val="accent3">
                      <a:satMod val="175000"/>
                      <a:alpha val="40000"/>
                    </a:schemeClr>
                  </a:glow>
                </a:effectLst>
                <a:cs typeface="B Titr" pitchFamily="2" charset="-78"/>
              </a:rPr>
              <a:t>درک ابعاد نانو</a:t>
            </a:r>
            <a:endParaRPr lang="en-US" dirty="0"/>
          </a:p>
        </p:txBody>
      </p:sp>
      <p:pic>
        <p:nvPicPr>
          <p:cNvPr id="4" name="Picture 2" descr="C:\Users\Golden\Desktop\Nanoseminar Basij\nt0u8avtngowiobc1f.jpg"/>
          <p:cNvPicPr>
            <a:picLocks noGrp="1" noChangeAspect="1" noChangeArrowheads="1"/>
          </p:cNvPicPr>
          <p:nvPr>
            <p:ph idx="1"/>
          </p:nvPr>
        </p:nvPicPr>
        <p:blipFill>
          <a:blip r:embed="rId2" cstate="print"/>
          <a:srcRect l="2500" t="5556" r="2500" b="6272"/>
          <a:stretch>
            <a:fillRect/>
          </a:stretch>
        </p:blipFill>
        <p:spPr bwMode="auto">
          <a:xfrm>
            <a:off x="0" y="1214422"/>
            <a:ext cx="8643966" cy="4525963"/>
          </a:xfrm>
          <a:prstGeom prst="rect">
            <a:avLst/>
          </a:prstGeom>
          <a:noFill/>
        </p:spPr>
      </p:pic>
      <p:sp>
        <p:nvSpPr>
          <p:cNvPr id="5" name="Rectangle 4"/>
          <p:cNvSpPr/>
          <p:nvPr/>
        </p:nvSpPr>
        <p:spPr>
          <a:xfrm>
            <a:off x="214282" y="5775976"/>
            <a:ext cx="8072494"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r" rtl="1"/>
            <a:r>
              <a:rPr lang="fa-IR" sz="2000" b="1" dirty="0" smtClean="0">
                <a:solidFill>
                  <a:srgbClr val="002060"/>
                </a:solidFill>
                <a:cs typeface="B Nazanin" pitchFamily="2" charset="-78"/>
              </a:rPr>
              <a:t> قطر کوچکترین اتم یعنی هیدروژن، 0.074 نانومتر و قطر اتم بزرگی مانند سرب، 0.35 نانومتر است. بنابراین می</a:t>
            </a:r>
            <a:r>
              <a:rPr lang="en-US" sz="2000" b="1" dirty="0" smtClean="0">
                <a:solidFill>
                  <a:srgbClr val="002060"/>
                </a:solidFill>
                <a:cs typeface="B Nazanin" pitchFamily="2" charset="-78"/>
              </a:rPr>
              <a:t> </a:t>
            </a:r>
            <a:r>
              <a:rPr lang="fa-IR" sz="2000" b="1" dirty="0" smtClean="0">
                <a:solidFill>
                  <a:srgbClr val="002060"/>
                </a:solidFill>
                <a:cs typeface="B Nazanin" pitchFamily="2" charset="-78"/>
              </a:rPr>
              <a:t>توان تخمین زد که یک ذره 1 نانومتری، شامل ده</a:t>
            </a:r>
            <a:r>
              <a:rPr lang="en-US" sz="2000" b="1" dirty="0" smtClean="0">
                <a:solidFill>
                  <a:srgbClr val="002060"/>
                </a:solidFill>
                <a:cs typeface="B Nazanin" pitchFamily="2" charset="-78"/>
              </a:rPr>
              <a:t> </a:t>
            </a:r>
            <a:r>
              <a:rPr lang="fa-IR" sz="2000" b="1" dirty="0" smtClean="0">
                <a:solidFill>
                  <a:srgbClr val="002060"/>
                </a:solidFill>
                <a:cs typeface="B Nazanin" pitchFamily="2" charset="-78"/>
              </a:rPr>
              <a:t>ها تا صدها اتم باشد. </a:t>
            </a:r>
            <a:endParaRPr lang="en-US" sz="2000" b="1" dirty="0">
              <a:solidFill>
                <a:srgbClr val="002060"/>
              </a:solidFill>
              <a:cs typeface="B Nazanin" pitchFamily="2" charset="-78"/>
            </a:endParaRPr>
          </a:p>
        </p:txBody>
      </p:sp>
    </p:spTree>
  </p:cSld>
  <p:clrMapOvr>
    <a:masterClrMapping/>
  </p:clrMapOvr>
  <p:transition spd="slow">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D60093"/>
                </a:solidFill>
                <a:effectLst>
                  <a:glow rad="139700">
                    <a:schemeClr val="accent3">
                      <a:satMod val="175000"/>
                      <a:alpha val="40000"/>
                    </a:schemeClr>
                  </a:glow>
                </a:effectLst>
                <a:cs typeface="B Titr" pitchFamily="2" charset="-78"/>
              </a:rPr>
              <a:t>درک مقیاس نانومتری</a:t>
            </a:r>
            <a:endParaRPr lang="fa-IR" dirty="0">
              <a:solidFill>
                <a:srgbClr val="D60093"/>
              </a:solidFill>
              <a:effectLst>
                <a:glow rad="139700">
                  <a:schemeClr val="accent3">
                    <a:satMod val="175000"/>
                    <a:alpha val="40000"/>
                  </a:schemeClr>
                </a:glow>
              </a:effectLst>
              <a:cs typeface="B Titr" pitchFamily="2" charset="-78"/>
            </a:endParaRPr>
          </a:p>
        </p:txBody>
      </p:sp>
      <p:pic>
        <p:nvPicPr>
          <p:cNvPr id="4" name="Picture 6" descr="Picture of the scale of small things natural and manmade."/>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001806" y="1323996"/>
            <a:ext cx="6606988"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8501395" y="6072206"/>
            <a:ext cx="428323" cy="369332"/>
          </a:xfrm>
          <a:prstGeom prst="rect">
            <a:avLst/>
          </a:prstGeom>
          <a:noFill/>
        </p:spPr>
        <p:txBody>
          <a:bodyPr wrap="none" rtlCol="1">
            <a:spAutoFit/>
          </a:bodyPr>
          <a:lstStyle/>
          <a:p>
            <a:r>
              <a:rPr lang="fa-IR" dirty="0" smtClean="0"/>
              <a:t>12</a:t>
            </a:r>
            <a:endParaRPr lang="fa-IR" dirty="0"/>
          </a:p>
        </p:txBody>
      </p:sp>
    </p:spTree>
  </p:cSld>
  <p:clrMapOvr>
    <a:masterClrMapping/>
  </p:clrMapOvr>
  <p:transition spd="slow">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D60093"/>
                </a:solidFill>
                <a:effectLst>
                  <a:glow rad="139700">
                    <a:schemeClr val="accent3">
                      <a:satMod val="175000"/>
                      <a:alpha val="40000"/>
                    </a:schemeClr>
                  </a:glow>
                </a:effectLst>
                <a:cs typeface="B Titr" pitchFamily="2" charset="-78"/>
              </a:rPr>
              <a:t>نانو مواد</a:t>
            </a:r>
            <a:endParaRPr lang="en-US" dirty="0"/>
          </a:p>
        </p:txBody>
      </p:sp>
      <p:sp>
        <p:nvSpPr>
          <p:cNvPr id="5" name="TextBox 4"/>
          <p:cNvSpPr txBox="1"/>
          <p:nvPr/>
        </p:nvSpPr>
        <p:spPr>
          <a:xfrm>
            <a:off x="357158" y="1428736"/>
            <a:ext cx="8072494" cy="4228850"/>
          </a:xfrm>
          <a:prstGeom prst="rect">
            <a:avLst/>
          </a:prstGeom>
          <a:noFill/>
        </p:spPr>
        <p:txBody>
          <a:bodyPr wrap="square" rtlCol="0">
            <a:spAutoFit/>
          </a:bodyPr>
          <a:lstStyle/>
          <a:p>
            <a:pPr marL="342900" lvl="0" indent="-342900" algn="ctr" fontAlgn="base">
              <a:lnSpc>
                <a:spcPct val="90000"/>
              </a:lnSpc>
              <a:spcBef>
                <a:spcPct val="20000"/>
              </a:spcBef>
              <a:spcAft>
                <a:spcPct val="0"/>
              </a:spcAft>
              <a:buClr>
                <a:srgbClr val="FFCC00"/>
              </a:buClr>
              <a:defRPr/>
            </a:pPr>
            <a:r>
              <a:rPr lang="fa-IR" sz="2200" b="1" kern="0" dirty="0" smtClean="0">
                <a:solidFill>
                  <a:prstClr val="black">
                    <a:lumMod val="65000"/>
                    <a:lumOff val="35000"/>
                  </a:prstClr>
                </a:solidFill>
                <a:cs typeface="B Zar" pitchFamily="2" charset="-78"/>
              </a:rPr>
              <a:t> نانو مواد، موادی هستند که حداقل یکی از شروط زیر را داشته باشد:</a:t>
            </a:r>
          </a:p>
          <a:p>
            <a:pPr marL="342900" lvl="0" indent="-342900" algn="ctr" fontAlgn="base">
              <a:lnSpc>
                <a:spcPct val="90000"/>
              </a:lnSpc>
              <a:spcBef>
                <a:spcPct val="20000"/>
              </a:spcBef>
              <a:spcAft>
                <a:spcPct val="0"/>
              </a:spcAft>
              <a:buClr>
                <a:srgbClr val="FFCC00"/>
              </a:buClr>
              <a:defRPr/>
            </a:pPr>
            <a:endParaRPr lang="fa-IR" sz="2200" b="1" kern="0" dirty="0" smtClean="0">
              <a:solidFill>
                <a:prstClr val="black">
                  <a:lumMod val="65000"/>
                  <a:lumOff val="35000"/>
                </a:prstClr>
              </a:solidFill>
              <a:cs typeface="B Zar" pitchFamily="2" charset="-78"/>
            </a:endParaRPr>
          </a:p>
          <a:p>
            <a:pPr marL="342900" lvl="0" indent="-342900" algn="ctr" fontAlgn="base">
              <a:lnSpc>
                <a:spcPct val="90000"/>
              </a:lnSpc>
              <a:spcBef>
                <a:spcPct val="20000"/>
              </a:spcBef>
              <a:spcAft>
                <a:spcPct val="0"/>
              </a:spcAft>
              <a:buClr>
                <a:srgbClr val="FFCC00"/>
              </a:buClr>
              <a:defRPr/>
            </a:pPr>
            <a:endParaRPr lang="fa-IR" sz="2200" b="1" kern="0" dirty="0" smtClean="0">
              <a:solidFill>
                <a:srgbClr val="919191"/>
              </a:solidFill>
              <a:cs typeface="B Zar" pitchFamily="2" charset="-78"/>
            </a:endParaRPr>
          </a:p>
          <a:p>
            <a:pPr marL="342900" lvl="0" indent="-342900" algn="ctr" fontAlgn="base">
              <a:lnSpc>
                <a:spcPct val="90000"/>
              </a:lnSpc>
              <a:spcBef>
                <a:spcPct val="20000"/>
              </a:spcBef>
              <a:spcAft>
                <a:spcPct val="0"/>
              </a:spcAft>
              <a:buClr>
                <a:srgbClr val="FFCC00"/>
              </a:buClr>
              <a:defRPr/>
            </a:pPr>
            <a:r>
              <a:rPr lang="fa-IR" sz="2400" b="1" kern="0" dirty="0" smtClean="0">
                <a:solidFill>
                  <a:prstClr val="black">
                    <a:lumMod val="85000"/>
                    <a:lumOff val="15000"/>
                  </a:prstClr>
                </a:solidFill>
                <a:cs typeface="B Zar" pitchFamily="2" charset="-78"/>
              </a:rPr>
              <a:t>آن ماده خود در رنج نانو قرار گیرد.</a:t>
            </a:r>
          </a:p>
          <a:p>
            <a:pPr marL="342900" lvl="0" indent="-342900" algn="ctr" fontAlgn="base">
              <a:lnSpc>
                <a:spcPct val="90000"/>
              </a:lnSpc>
              <a:spcBef>
                <a:spcPct val="20000"/>
              </a:spcBef>
              <a:spcAft>
                <a:spcPct val="0"/>
              </a:spcAft>
              <a:buClr>
                <a:srgbClr val="FFCC00"/>
              </a:buClr>
              <a:defRPr/>
            </a:pPr>
            <a:r>
              <a:rPr lang="fa-IR" sz="2400" b="1" kern="0" dirty="0" smtClean="0">
                <a:solidFill>
                  <a:srgbClr val="00B0F0"/>
                </a:solidFill>
                <a:effectLst>
                  <a:outerShdw blurRad="38100" dist="38100" dir="2700000" algn="tl">
                    <a:srgbClr val="000000">
                      <a:alpha val="43137"/>
                    </a:srgbClr>
                  </a:outerShdw>
                </a:effectLst>
                <a:cs typeface="B Zar" pitchFamily="2" charset="-78"/>
              </a:rPr>
              <a:t>حد اقل یکی ازابعاد آن در رنج نانو قرار گیرد.</a:t>
            </a:r>
          </a:p>
          <a:p>
            <a:pPr marL="342900" lvl="0" indent="-342900" algn="ctr" fontAlgn="base">
              <a:lnSpc>
                <a:spcPct val="90000"/>
              </a:lnSpc>
              <a:spcBef>
                <a:spcPct val="20000"/>
              </a:spcBef>
              <a:spcAft>
                <a:spcPct val="0"/>
              </a:spcAft>
              <a:buClr>
                <a:srgbClr val="FFCC00"/>
              </a:buClr>
              <a:defRPr/>
            </a:pPr>
            <a:endParaRPr lang="fa-IR" sz="2200" kern="0" dirty="0" smtClean="0">
              <a:solidFill>
                <a:prstClr val="black"/>
              </a:solidFill>
              <a:cs typeface="B Zar" pitchFamily="2" charset="-78"/>
            </a:endParaRPr>
          </a:p>
          <a:p>
            <a:pPr marL="342900" lvl="0" indent="-342900" algn="ctr" fontAlgn="base">
              <a:lnSpc>
                <a:spcPct val="90000"/>
              </a:lnSpc>
              <a:spcBef>
                <a:spcPct val="20000"/>
              </a:spcBef>
              <a:spcAft>
                <a:spcPct val="0"/>
              </a:spcAft>
              <a:buClr>
                <a:srgbClr val="FFCC00"/>
              </a:buClr>
              <a:defRPr/>
            </a:pPr>
            <a:r>
              <a:rPr lang="fa-IR" sz="2400" b="1" kern="0" dirty="0" smtClean="0">
                <a:solidFill>
                  <a:prstClr val="black">
                    <a:lumMod val="85000"/>
                    <a:lumOff val="15000"/>
                  </a:prstClr>
                </a:solidFill>
                <a:cs typeface="B Zar" pitchFamily="2" charset="-78"/>
              </a:rPr>
              <a:t>یکی از اجزای سازنده ی آن در رنج نانو قرار گیرد.</a:t>
            </a:r>
          </a:p>
          <a:p>
            <a:pPr marL="342900" lvl="0" indent="-342900" algn="ctr" fontAlgn="base">
              <a:lnSpc>
                <a:spcPct val="90000"/>
              </a:lnSpc>
              <a:spcBef>
                <a:spcPct val="20000"/>
              </a:spcBef>
              <a:spcAft>
                <a:spcPct val="0"/>
              </a:spcAft>
              <a:buClr>
                <a:srgbClr val="FFCC00"/>
              </a:buClr>
              <a:defRPr/>
            </a:pPr>
            <a:r>
              <a:rPr lang="fa-IR" sz="2400" b="1" kern="0" dirty="0" smtClean="0">
                <a:solidFill>
                  <a:srgbClr val="00B0F0"/>
                </a:solidFill>
                <a:effectLst>
                  <a:outerShdw blurRad="38100" dist="38100" dir="2700000" algn="tl">
                    <a:srgbClr val="000000">
                      <a:alpha val="43137"/>
                    </a:srgbClr>
                  </a:outerShdw>
                </a:effectLst>
                <a:cs typeface="B Zar" pitchFamily="2" charset="-78"/>
              </a:rPr>
              <a:t>اندازه ی دانه های آن در بعد نانو باشد.</a:t>
            </a:r>
          </a:p>
          <a:p>
            <a:pPr marL="342900" lvl="0" indent="-342900" algn="ctr" fontAlgn="base">
              <a:lnSpc>
                <a:spcPct val="90000"/>
              </a:lnSpc>
              <a:spcBef>
                <a:spcPct val="20000"/>
              </a:spcBef>
              <a:spcAft>
                <a:spcPct val="0"/>
              </a:spcAft>
              <a:buClr>
                <a:srgbClr val="FFCC00"/>
              </a:buClr>
              <a:defRPr/>
            </a:pPr>
            <a:r>
              <a:rPr lang="fa-IR" sz="2400" b="1" kern="0" dirty="0" smtClean="0">
                <a:solidFill>
                  <a:srgbClr val="00B0F0"/>
                </a:solidFill>
                <a:effectLst>
                  <a:outerShdw blurRad="38100" dist="38100" dir="2700000" algn="tl">
                    <a:srgbClr val="000000">
                      <a:alpha val="43137"/>
                    </a:srgbClr>
                  </a:outerShdw>
                </a:effectLst>
                <a:cs typeface="B Zar" pitchFamily="2" charset="-78"/>
              </a:rPr>
              <a:t>حاوی فازهایی در رنج نانو باشد.</a:t>
            </a:r>
          </a:p>
          <a:p>
            <a:pPr marL="342900" lvl="0" indent="-342900" algn="ctr" fontAlgn="base">
              <a:spcBef>
                <a:spcPct val="20000"/>
              </a:spcBef>
              <a:spcAft>
                <a:spcPct val="0"/>
              </a:spcAft>
              <a:buClr>
                <a:srgbClr val="FFCC00"/>
              </a:buClr>
            </a:pPr>
            <a:endParaRPr lang="fa-IR" sz="2200" kern="0" dirty="0" smtClean="0">
              <a:solidFill>
                <a:prstClr val="black"/>
              </a:solidFill>
              <a:cs typeface="B Zar" pitchFamily="2" charset="-78"/>
            </a:endParaRPr>
          </a:p>
          <a:p>
            <a:endParaRPr lang="en-US" dirty="0"/>
          </a:p>
        </p:txBody>
      </p:sp>
      <p:sp>
        <p:nvSpPr>
          <p:cNvPr id="4" name="TextBox 3"/>
          <p:cNvSpPr txBox="1"/>
          <p:nvPr/>
        </p:nvSpPr>
        <p:spPr>
          <a:xfrm>
            <a:off x="8488571" y="6072206"/>
            <a:ext cx="441147" cy="369332"/>
          </a:xfrm>
          <a:prstGeom prst="rect">
            <a:avLst/>
          </a:prstGeom>
          <a:noFill/>
        </p:spPr>
        <p:txBody>
          <a:bodyPr wrap="none" rtlCol="1">
            <a:spAutoFit/>
          </a:bodyPr>
          <a:lstStyle/>
          <a:p>
            <a:r>
              <a:rPr lang="en-GB" dirty="0" smtClean="0"/>
              <a:t>13</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1000"/>
                                        <p:tgtEl>
                                          <p:spTgt spid="5">
                                            <p:txEl>
                                              <p:pRg st="0" end="0"/>
                                            </p:txEl>
                                          </p:spTgt>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slide(fromBottom)">
                                      <p:cBhvr>
                                        <p:cTn id="11" dur="1000"/>
                                        <p:tgtEl>
                                          <p:spTgt spid="5">
                                            <p:txEl>
                                              <p:pRg st="3" end="3"/>
                                            </p:txEl>
                                          </p:spTgt>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slide(fromBottom)">
                                      <p:cBhvr>
                                        <p:cTn id="15" dur="1000"/>
                                        <p:tgtEl>
                                          <p:spTgt spid="5">
                                            <p:txEl>
                                              <p:pRg st="4" end="4"/>
                                            </p:txEl>
                                          </p:spTgt>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slide(fromBottom)">
                                      <p:cBhvr>
                                        <p:cTn id="19" dur="1000"/>
                                        <p:tgtEl>
                                          <p:spTgt spid="5">
                                            <p:txEl>
                                              <p:pRg st="6" end="6"/>
                                            </p:txEl>
                                          </p:spTgt>
                                        </p:tgtEl>
                                      </p:cBhvr>
                                    </p:animEffect>
                                  </p:childTnLst>
                                </p:cTn>
                              </p:par>
                            </p:childTnLst>
                          </p:cTn>
                        </p:par>
                        <p:par>
                          <p:cTn id="20" fill="hold">
                            <p:stCondLst>
                              <p:cond delay="4000"/>
                            </p:stCondLst>
                            <p:childTnLst>
                              <p:par>
                                <p:cTn id="21" presetID="12" presetClass="entr" presetSubtype="4" fill="hold" nodeType="after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animEffect transition="in" filter="slide(fromBottom)">
                                      <p:cBhvr>
                                        <p:cTn id="23" dur="1000"/>
                                        <p:tgtEl>
                                          <p:spTgt spid="5">
                                            <p:txEl>
                                              <p:pRg st="7" end="7"/>
                                            </p:txEl>
                                          </p:spTgt>
                                        </p:tgtEl>
                                      </p:cBhvr>
                                    </p:animEffect>
                                  </p:childTnLst>
                                </p:cTn>
                              </p:par>
                            </p:childTnLst>
                          </p:cTn>
                        </p:par>
                        <p:par>
                          <p:cTn id="24" fill="hold">
                            <p:stCondLst>
                              <p:cond delay="5000"/>
                            </p:stCondLst>
                            <p:childTnLst>
                              <p:par>
                                <p:cTn id="25" presetID="12" presetClass="entr" presetSubtype="4" fill="hold" nodeType="after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slide(fromBottom)">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D60093"/>
                </a:solidFill>
                <a:effectLst>
                  <a:glow rad="139700">
                    <a:schemeClr val="accent3">
                      <a:satMod val="175000"/>
                      <a:alpha val="40000"/>
                    </a:schemeClr>
                  </a:glow>
                </a:effectLst>
                <a:cs typeface="B Titr" pitchFamily="2" charset="-78"/>
              </a:rPr>
              <a:t> انواع نانو مواد</a:t>
            </a:r>
            <a:endParaRPr lang="fa-IR" dirty="0">
              <a:solidFill>
                <a:srgbClr val="D60093"/>
              </a:solidFill>
              <a:effectLst>
                <a:glow rad="139700">
                  <a:schemeClr val="accent3">
                    <a:satMod val="175000"/>
                    <a:alpha val="40000"/>
                  </a:schemeClr>
                </a:glow>
              </a:effectLst>
              <a:cs typeface="B Titr" pitchFamily="2" charset="-78"/>
            </a:endParaRPr>
          </a:p>
        </p:txBody>
      </p:sp>
      <p:grpSp>
        <p:nvGrpSpPr>
          <p:cNvPr id="4" name="Group 32"/>
          <p:cNvGrpSpPr>
            <a:grpSpLocks/>
          </p:cNvGrpSpPr>
          <p:nvPr/>
        </p:nvGrpSpPr>
        <p:grpSpPr bwMode="auto">
          <a:xfrm>
            <a:off x="214203" y="1520836"/>
            <a:ext cx="5858542" cy="4980593"/>
            <a:chOff x="143" y="1090"/>
            <a:chExt cx="4038" cy="3461"/>
          </a:xfrm>
        </p:grpSpPr>
        <p:sp>
          <p:nvSpPr>
            <p:cNvPr id="5" name="Text Box 16"/>
            <p:cNvSpPr txBox="1">
              <a:spLocks noChangeArrowheads="1"/>
            </p:cNvSpPr>
            <p:nvPr/>
          </p:nvSpPr>
          <p:spPr bwMode="auto">
            <a:xfrm>
              <a:off x="275" y="2205"/>
              <a:ext cx="768" cy="360"/>
            </a:xfrm>
            <a:prstGeom prst="rect">
              <a:avLst/>
            </a:prstGeom>
            <a:noFill/>
            <a:ln w="9525">
              <a:noFill/>
              <a:miter lim="800000"/>
              <a:headEnd/>
              <a:tailEnd/>
            </a:ln>
          </p:spPr>
          <p:txBody>
            <a:bodyPr>
              <a:spAutoFit/>
            </a:bodyPr>
            <a:lstStyle/>
            <a:p>
              <a:pPr rtl="1">
                <a:spcBef>
                  <a:spcPct val="50000"/>
                </a:spcBef>
              </a:pPr>
              <a:r>
                <a:rPr lang="fa-IR" sz="1600" dirty="0">
                  <a:cs typeface="Zar" pitchFamily="2" charset="-78"/>
                </a:rPr>
                <a:t>فولرين</a:t>
              </a:r>
              <a:r>
                <a:rPr lang="fa-IR" sz="2800" dirty="0">
                  <a:cs typeface="Zar" pitchFamily="2" charset="-78"/>
                </a:rPr>
                <a:t> </a:t>
              </a:r>
              <a:r>
                <a:rPr lang="fa-IR" sz="1500" dirty="0">
                  <a:cs typeface="Zar" pitchFamily="2" charset="-78"/>
                </a:rPr>
                <a:t>60</a:t>
              </a:r>
              <a:r>
                <a:rPr lang="en-US" dirty="0">
                  <a:cs typeface="Zar" pitchFamily="2" charset="-78"/>
                </a:rPr>
                <a:t>c</a:t>
              </a:r>
            </a:p>
          </p:txBody>
        </p:sp>
        <p:pic>
          <p:nvPicPr>
            <p:cNvPr id="6" name="Picture 17" descr="Fullerene_c540"/>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143" y="1090"/>
              <a:ext cx="1034" cy="11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18" descr="image001"/>
            <p:cNvPicPr>
              <a:picLocks noChangeAspect="1" noChangeArrowheads="1"/>
            </p:cNvPicPr>
            <p:nvPr/>
          </p:nvPicPr>
          <p:blipFill>
            <a:blip r:embed="rId3" cstate="print"/>
            <a:srcRect/>
            <a:stretch>
              <a:fillRect/>
            </a:stretch>
          </p:blipFill>
          <p:spPr bwMode="auto">
            <a:xfrm>
              <a:off x="2922" y="1125"/>
              <a:ext cx="1259" cy="10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 Box 19"/>
            <p:cNvSpPr txBox="1">
              <a:spLocks noChangeArrowheads="1"/>
            </p:cNvSpPr>
            <p:nvPr/>
          </p:nvSpPr>
          <p:spPr bwMode="auto">
            <a:xfrm>
              <a:off x="3204" y="2232"/>
              <a:ext cx="624" cy="234"/>
            </a:xfrm>
            <a:prstGeom prst="rect">
              <a:avLst/>
            </a:prstGeom>
            <a:noFill/>
            <a:ln w="9525">
              <a:noFill/>
              <a:miter lim="800000"/>
              <a:headEnd/>
              <a:tailEnd/>
            </a:ln>
          </p:spPr>
          <p:txBody>
            <a:bodyPr>
              <a:spAutoFit/>
            </a:bodyPr>
            <a:lstStyle/>
            <a:p>
              <a:pPr rtl="1">
                <a:spcBef>
                  <a:spcPct val="50000"/>
                </a:spcBef>
              </a:pPr>
              <a:r>
                <a:rPr lang="fa-IR" sz="1600" dirty="0">
                  <a:cs typeface="Zar" pitchFamily="2" charset="-78"/>
                </a:rPr>
                <a:t>نانوسيم ها</a:t>
              </a:r>
              <a:endParaRPr lang="en-US" sz="1600" dirty="0">
                <a:cs typeface="Zar" pitchFamily="2" charset="-78"/>
              </a:endParaRPr>
            </a:p>
          </p:txBody>
        </p:sp>
        <p:pic>
          <p:nvPicPr>
            <p:cNvPr id="11" name="Picture 22" descr="Graphic presenting polymer nanocomposites: conventional composite, intercalated nanocomposite and exfoliated nanocomposite."/>
            <p:cNvPicPr>
              <a:picLocks noChangeAspect="1" noChangeArrowheads="1"/>
            </p:cNvPicPr>
            <p:nvPr/>
          </p:nvPicPr>
          <p:blipFill>
            <a:blip r:embed="rId4" cstate="print"/>
            <a:srcRect/>
            <a:stretch>
              <a:fillRect/>
            </a:stretch>
          </p:blipFill>
          <p:spPr bwMode="auto">
            <a:xfrm>
              <a:off x="285" y="2813"/>
              <a:ext cx="1729" cy="13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Text Box 23"/>
            <p:cNvSpPr txBox="1">
              <a:spLocks noChangeArrowheads="1"/>
            </p:cNvSpPr>
            <p:nvPr/>
          </p:nvSpPr>
          <p:spPr bwMode="auto">
            <a:xfrm>
              <a:off x="861" y="4190"/>
              <a:ext cx="768" cy="361"/>
            </a:xfrm>
            <a:prstGeom prst="rect">
              <a:avLst/>
            </a:prstGeom>
            <a:noFill/>
            <a:ln w="9525">
              <a:noFill/>
              <a:miter lim="800000"/>
              <a:headEnd/>
              <a:tailEnd/>
            </a:ln>
            <a:effectLst/>
          </p:spPr>
          <p:txBody>
            <a:bodyPr>
              <a:spAutoFit/>
            </a:bodyPr>
            <a:lstStyle/>
            <a:p>
              <a:pPr algn="ctr" rtl="1">
                <a:spcBef>
                  <a:spcPct val="50000"/>
                </a:spcBef>
                <a:defRPr/>
              </a:pPr>
              <a:r>
                <a:rPr lang="fa-IR" sz="2800" dirty="0">
                  <a:latin typeface="Arial" charset="0"/>
                  <a:cs typeface="Zar" pitchFamily="2" charset="-78"/>
                </a:rPr>
                <a:t> </a:t>
              </a:r>
              <a:r>
                <a:rPr lang="fa-IR" sz="1600" dirty="0">
                  <a:effectLst>
                    <a:outerShdw blurRad="38100" dist="38100" dir="2700000" algn="tl">
                      <a:srgbClr val="C0C0C0"/>
                    </a:outerShdw>
                  </a:effectLst>
                  <a:latin typeface="Arial" charset="0"/>
                  <a:cs typeface="Zar" pitchFamily="2" charset="-78"/>
                </a:rPr>
                <a:t>نانوکامپوزيت</a:t>
              </a:r>
              <a:endParaRPr lang="en-US" sz="1600" dirty="0">
                <a:effectLst>
                  <a:outerShdw blurRad="38100" dist="38100" dir="2700000" algn="tl">
                    <a:srgbClr val="C0C0C0"/>
                  </a:outerShdw>
                </a:effectLst>
                <a:latin typeface="Arial" charset="0"/>
                <a:cs typeface="Zar" pitchFamily="2" charset="-78"/>
              </a:endParaRPr>
            </a:p>
          </p:txBody>
        </p:sp>
      </p:grpSp>
      <p:pic>
        <p:nvPicPr>
          <p:cNvPr id="16" name="Picture 20" descr="graphical abstract image (ID: b711677b    )"/>
          <p:cNvPicPr>
            <a:picLocks noChangeAspect="1" noChangeArrowheads="1"/>
          </p:cNvPicPr>
          <p:nvPr/>
        </p:nvPicPr>
        <p:blipFill>
          <a:blip r:embed="rId5" cstate="print"/>
          <a:srcRect/>
          <a:stretch>
            <a:fillRect/>
          </a:stretch>
        </p:blipFill>
        <p:spPr bwMode="auto">
          <a:xfrm>
            <a:off x="2131543" y="1571612"/>
            <a:ext cx="1726077" cy="152537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7" name="Text Box 21"/>
          <p:cNvSpPr txBox="1">
            <a:spLocks noChangeArrowheads="1"/>
          </p:cNvSpPr>
          <p:nvPr/>
        </p:nvSpPr>
        <p:spPr bwMode="auto">
          <a:xfrm>
            <a:off x="2712139" y="3235135"/>
            <a:ext cx="835691" cy="336741"/>
          </a:xfrm>
          <a:prstGeom prst="rect">
            <a:avLst/>
          </a:prstGeom>
          <a:noFill/>
          <a:ln w="9525">
            <a:noFill/>
            <a:miter lim="800000"/>
            <a:headEnd/>
            <a:tailEnd/>
          </a:ln>
        </p:spPr>
        <p:txBody>
          <a:bodyPr>
            <a:spAutoFit/>
          </a:bodyPr>
          <a:lstStyle/>
          <a:p>
            <a:pPr algn="ctr" rtl="1">
              <a:spcBef>
                <a:spcPct val="50000"/>
              </a:spcBef>
            </a:pPr>
            <a:r>
              <a:rPr lang="fa-IR" sz="1600">
                <a:cs typeface="Zar" pitchFamily="2" charset="-78"/>
              </a:rPr>
              <a:t>نانوفيلم</a:t>
            </a:r>
            <a:endParaRPr lang="en-US" sz="1600">
              <a:cs typeface="Zar" pitchFamily="2" charset="-78"/>
            </a:endParaRPr>
          </a:p>
        </p:txBody>
      </p:sp>
      <p:pic>
        <p:nvPicPr>
          <p:cNvPr id="18" name="Picture 5" descr="D:\scientific\sherkat\me\pics\nanoparticles.jpg"/>
          <p:cNvPicPr>
            <a:picLocks noChangeAspect="1" noChangeArrowheads="1"/>
          </p:cNvPicPr>
          <p:nvPr/>
        </p:nvPicPr>
        <p:blipFill>
          <a:blip r:embed="rId6" cstate="print"/>
          <a:srcRect/>
          <a:stretch>
            <a:fillRect/>
          </a:stretch>
        </p:blipFill>
        <p:spPr bwMode="auto">
          <a:xfrm>
            <a:off x="3500430" y="4000504"/>
            <a:ext cx="2357454" cy="19310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extBox 18"/>
          <p:cNvSpPr txBox="1"/>
          <p:nvPr/>
        </p:nvSpPr>
        <p:spPr>
          <a:xfrm>
            <a:off x="4343983" y="6000768"/>
            <a:ext cx="728083" cy="338554"/>
          </a:xfrm>
          <a:prstGeom prst="rect">
            <a:avLst/>
          </a:prstGeom>
          <a:noFill/>
        </p:spPr>
        <p:txBody>
          <a:bodyPr wrap="none" rtlCol="1">
            <a:spAutoFit/>
          </a:bodyPr>
          <a:lstStyle/>
          <a:p>
            <a:r>
              <a:rPr lang="fa-IR" sz="1600" dirty="0" smtClean="0">
                <a:latin typeface="Arial" charset="0"/>
                <a:cs typeface="Zar" pitchFamily="2" charset="-78"/>
              </a:rPr>
              <a:t>نانوذرات</a:t>
            </a:r>
            <a:endParaRPr lang="fa-IR" sz="1600" dirty="0">
              <a:latin typeface="Arial" charset="0"/>
              <a:cs typeface="Zar" pitchFamily="2" charset="-78"/>
            </a:endParaRPr>
          </a:p>
        </p:txBody>
      </p:sp>
      <p:sp>
        <p:nvSpPr>
          <p:cNvPr id="15" name="TextBox 14"/>
          <p:cNvSpPr txBox="1"/>
          <p:nvPr/>
        </p:nvSpPr>
        <p:spPr>
          <a:xfrm>
            <a:off x="8501395" y="6072206"/>
            <a:ext cx="428323" cy="369332"/>
          </a:xfrm>
          <a:prstGeom prst="rect">
            <a:avLst/>
          </a:prstGeom>
          <a:noFill/>
        </p:spPr>
        <p:txBody>
          <a:bodyPr wrap="none" rtlCol="1">
            <a:spAutoFit/>
          </a:bodyPr>
          <a:lstStyle/>
          <a:p>
            <a:r>
              <a:rPr lang="fa-IR" dirty="0" smtClean="0"/>
              <a:t>14</a:t>
            </a:r>
            <a:endParaRPr lang="fa-IR" dirty="0"/>
          </a:p>
        </p:txBody>
      </p:sp>
      <p:sp>
        <p:nvSpPr>
          <p:cNvPr id="21" name="TextBox 20"/>
          <p:cNvSpPr txBox="1"/>
          <p:nvPr/>
        </p:nvSpPr>
        <p:spPr>
          <a:xfrm>
            <a:off x="6215074" y="1428736"/>
            <a:ext cx="2286016" cy="4647426"/>
          </a:xfrm>
          <a:prstGeom prst="rect">
            <a:avLst/>
          </a:prstGeom>
          <a:noFill/>
        </p:spPr>
        <p:txBody>
          <a:bodyPr wrap="square" rtlCol="0">
            <a:spAutoFit/>
          </a:bodyPr>
          <a:lstStyle/>
          <a:p>
            <a:pPr marL="342900" lvl="0" indent="-342900" fontAlgn="base">
              <a:lnSpc>
                <a:spcPct val="80000"/>
              </a:lnSpc>
              <a:spcBef>
                <a:spcPct val="20000"/>
              </a:spcBef>
              <a:spcAft>
                <a:spcPct val="0"/>
              </a:spcAft>
              <a:buClr>
                <a:srgbClr val="5F5F5F"/>
              </a:buClr>
              <a:buSzPct val="80000"/>
              <a:buFont typeface="Wingdings" pitchFamily="2" charset="2"/>
              <a:buChar char="l"/>
            </a:pPr>
            <a:r>
              <a:rPr lang="fa-IR" sz="2000" b="1" kern="0" dirty="0" smtClean="0">
                <a:solidFill>
                  <a:prstClr val="black"/>
                </a:solidFill>
                <a:cs typeface="B Zar" pitchFamily="2" charset="-78"/>
              </a:rPr>
              <a:t>نانومواد صفر بعدي </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فولرين ها</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درخت سان </a:t>
            </a:r>
            <a:r>
              <a:rPr lang="en-US" sz="2000" kern="0" dirty="0" smtClean="0">
                <a:solidFill>
                  <a:prstClr val="black"/>
                </a:solidFill>
                <a:cs typeface="B Zar" pitchFamily="2" charset="-78"/>
              </a:rPr>
              <a:t>‌</a:t>
            </a:r>
            <a:r>
              <a:rPr lang="fa-IR" sz="2000" kern="0" dirty="0" smtClean="0">
                <a:solidFill>
                  <a:prstClr val="black"/>
                </a:solidFill>
                <a:cs typeface="B Zar" pitchFamily="2" charset="-78"/>
              </a:rPr>
              <a:t>ها</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نانوذرات                         </a:t>
            </a:r>
          </a:p>
          <a:p>
            <a:pPr marL="342900" lvl="0" indent="-342900" fontAlgn="base">
              <a:lnSpc>
                <a:spcPct val="80000"/>
              </a:lnSpc>
              <a:spcBef>
                <a:spcPct val="20000"/>
              </a:spcBef>
              <a:spcAft>
                <a:spcPct val="0"/>
              </a:spcAft>
              <a:buClr>
                <a:srgbClr val="5F5F5F"/>
              </a:buClr>
              <a:buSzPct val="80000"/>
              <a:buFont typeface="Wingdings" pitchFamily="2" charset="2"/>
              <a:buChar char="l"/>
            </a:pPr>
            <a:r>
              <a:rPr lang="fa-IR" sz="2000" b="1" kern="0" dirty="0" smtClean="0">
                <a:solidFill>
                  <a:prstClr val="black"/>
                </a:solidFill>
                <a:cs typeface="B Zar" pitchFamily="2" charset="-78"/>
              </a:rPr>
              <a:t>نانومواد يک بعدي</a:t>
            </a:r>
          </a:p>
          <a:p>
            <a:pPr marL="342900" lvl="0" indent="-342900" fontAlgn="base">
              <a:lnSpc>
                <a:spcPct val="80000"/>
              </a:lnSpc>
              <a:spcBef>
                <a:spcPct val="20000"/>
              </a:spcBef>
              <a:spcAft>
                <a:spcPct val="0"/>
              </a:spcAft>
              <a:buClr>
                <a:srgbClr val="5F5F5F"/>
              </a:buClr>
              <a:buSzPct val="80000"/>
            </a:pPr>
            <a:r>
              <a:rPr lang="fa-IR" sz="2000" b="1" kern="0" dirty="0" smtClean="0">
                <a:solidFill>
                  <a:prstClr val="black"/>
                </a:solidFill>
                <a:cs typeface="B Zar" pitchFamily="2" charset="-78"/>
              </a:rPr>
              <a:t>                </a:t>
            </a:r>
            <a:r>
              <a:rPr lang="fa-IR" sz="2000" kern="0" dirty="0" smtClean="0">
                <a:solidFill>
                  <a:prstClr val="black"/>
                </a:solidFill>
                <a:cs typeface="B Zar" pitchFamily="2" charset="-78"/>
              </a:rPr>
              <a:t>نانوسيم ها</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نانوالياف</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نانولوله ها </a:t>
            </a:r>
          </a:p>
          <a:p>
            <a:pPr marL="342900" lvl="0" indent="-342900" fontAlgn="base">
              <a:lnSpc>
                <a:spcPct val="80000"/>
              </a:lnSpc>
              <a:spcBef>
                <a:spcPct val="20000"/>
              </a:spcBef>
              <a:spcAft>
                <a:spcPct val="0"/>
              </a:spcAft>
              <a:buClr>
                <a:srgbClr val="5F5F5F"/>
              </a:buClr>
              <a:buSzPct val="80000"/>
              <a:buFont typeface="Wingdings" pitchFamily="2" charset="2"/>
              <a:buChar char="l"/>
            </a:pPr>
            <a:r>
              <a:rPr lang="fa-IR" sz="2000" b="1" kern="0" dirty="0" smtClean="0">
                <a:solidFill>
                  <a:prstClr val="black"/>
                </a:solidFill>
                <a:cs typeface="B Zar" pitchFamily="2" charset="-78"/>
              </a:rPr>
              <a:t>نانومواد دو بعدي </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نانوروکش ها </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نانوفيلم ها </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نانولايه ها                                                         </a:t>
            </a:r>
          </a:p>
          <a:p>
            <a:pPr marL="342900" lvl="0" indent="-342900" fontAlgn="base">
              <a:lnSpc>
                <a:spcPct val="80000"/>
              </a:lnSpc>
              <a:spcBef>
                <a:spcPct val="20000"/>
              </a:spcBef>
              <a:spcAft>
                <a:spcPct val="0"/>
              </a:spcAft>
              <a:buClr>
                <a:srgbClr val="5F5F5F"/>
              </a:buClr>
              <a:buSzPct val="80000"/>
              <a:buFont typeface="Wingdings" pitchFamily="2" charset="2"/>
              <a:buChar char="l"/>
            </a:pPr>
            <a:r>
              <a:rPr lang="fa-IR" sz="2000" b="1" kern="0" dirty="0" smtClean="0">
                <a:solidFill>
                  <a:prstClr val="black"/>
                </a:solidFill>
                <a:cs typeface="B Zar" pitchFamily="2" charset="-78"/>
              </a:rPr>
              <a:t>نانومواد سه بعدي</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نانوکامپوزيت ها</a:t>
            </a:r>
          </a:p>
          <a:p>
            <a:pPr marL="342900" lvl="0" indent="-342900" fontAlgn="base">
              <a:lnSpc>
                <a:spcPct val="80000"/>
              </a:lnSpc>
              <a:spcBef>
                <a:spcPct val="20000"/>
              </a:spcBef>
              <a:spcAft>
                <a:spcPct val="0"/>
              </a:spcAft>
              <a:buClr>
                <a:srgbClr val="5F5F5F"/>
              </a:buClr>
              <a:buSzPct val="80000"/>
            </a:pPr>
            <a:r>
              <a:rPr lang="fa-IR" sz="2000" kern="0" dirty="0" smtClean="0">
                <a:solidFill>
                  <a:prstClr val="black"/>
                </a:solidFill>
                <a:cs typeface="B Zar" pitchFamily="2" charset="-78"/>
              </a:rPr>
              <a:t>                مواد نانوحفره اي</a:t>
            </a:r>
            <a:endParaRPr lang="en-US"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385" decel="100000"/>
                                        <p:tgtEl>
                                          <p:spTgt spid="21">
                                            <p:txEl>
                                              <p:pRg st="0" end="0"/>
                                            </p:txEl>
                                          </p:spTgt>
                                        </p:tgtEl>
                                      </p:cBhvr>
                                    </p:animEffect>
                                    <p:animScale>
                                      <p:cBhvr>
                                        <p:cTn id="8" dur="385" decel="100000"/>
                                        <p:tgtEl>
                                          <p:spTgt spid="21">
                                            <p:txEl>
                                              <p:pRg st="0" end="0"/>
                                            </p:txEl>
                                          </p:spTgt>
                                        </p:tgtEl>
                                      </p:cBhvr>
                                      <p:from x="10000" y="10000"/>
                                      <p:to x="200000" y="450000"/>
                                    </p:animScale>
                                    <p:animScale>
                                      <p:cBhvr>
                                        <p:cTn id="9" dur="615" accel="100000" fill="hold">
                                          <p:stCondLst>
                                            <p:cond delay="385"/>
                                          </p:stCondLst>
                                        </p:cTn>
                                        <p:tgtEl>
                                          <p:spTgt spid="21">
                                            <p:txEl>
                                              <p:pRg st="0" end="0"/>
                                            </p:txEl>
                                          </p:spTgt>
                                        </p:tgtEl>
                                      </p:cBhvr>
                                      <p:from x="200000" y="450000"/>
                                      <p:to x="100000" y="100000"/>
                                    </p:animScale>
                                    <p:set>
                                      <p:cBhvr>
                                        <p:cTn id="10" dur="385" fill="hold"/>
                                        <p:tgtEl>
                                          <p:spTgt spid="21">
                                            <p:txEl>
                                              <p:pRg st="0" end="0"/>
                                            </p:txEl>
                                          </p:spTgt>
                                        </p:tgtEl>
                                        <p:attrNameLst>
                                          <p:attrName>ppt_x</p:attrName>
                                        </p:attrNameLst>
                                      </p:cBhvr>
                                      <p:to>
                                        <p:strVal val="(0.5)"/>
                                      </p:to>
                                    </p:set>
                                    <p:anim from="(0.5)" to="(#ppt_x)" calcmode="lin" valueType="num">
                                      <p:cBhvr>
                                        <p:cTn id="11" dur="615" accel="100000" fill="hold">
                                          <p:stCondLst>
                                            <p:cond delay="385"/>
                                          </p:stCondLst>
                                        </p:cTn>
                                        <p:tgtEl>
                                          <p:spTgt spid="21">
                                            <p:txEl>
                                              <p:pRg st="0" end="0"/>
                                            </p:txEl>
                                          </p:spTgt>
                                        </p:tgtEl>
                                        <p:attrNameLst>
                                          <p:attrName>ppt_x</p:attrName>
                                        </p:attrNameLst>
                                      </p:cBhvr>
                                    </p:anim>
                                    <p:set>
                                      <p:cBhvr>
                                        <p:cTn id="12" dur="385" fill="hold"/>
                                        <p:tgtEl>
                                          <p:spTgt spid="21">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21">
                                            <p:txEl>
                                              <p:pRg st="0" end="0"/>
                                            </p:txEl>
                                          </p:spTgt>
                                        </p:tgtEl>
                                        <p:attrNameLst>
                                          <p:attrName>ppt_y</p:attrName>
                                        </p:attrNameLst>
                                      </p:cBhvr>
                                    </p:anim>
                                  </p:childTnLst>
                                </p:cTn>
                              </p:par>
                            </p:childTnLst>
                          </p:cTn>
                        </p:par>
                        <p:par>
                          <p:cTn id="14" fill="hold">
                            <p:stCondLst>
                              <p:cond delay="1000"/>
                            </p:stCondLst>
                            <p:childTnLst>
                              <p:par>
                                <p:cTn id="15" presetID="51" presetClass="entr" presetSubtype="0" fill="hold" nodeType="after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fade">
                                      <p:cBhvr>
                                        <p:cTn id="17" dur="385" decel="100000"/>
                                        <p:tgtEl>
                                          <p:spTgt spid="21">
                                            <p:txEl>
                                              <p:pRg st="1" end="1"/>
                                            </p:txEl>
                                          </p:spTgt>
                                        </p:tgtEl>
                                      </p:cBhvr>
                                    </p:animEffect>
                                    <p:animScale>
                                      <p:cBhvr>
                                        <p:cTn id="18" dur="385" decel="100000"/>
                                        <p:tgtEl>
                                          <p:spTgt spid="21">
                                            <p:txEl>
                                              <p:pRg st="1" end="1"/>
                                            </p:txEl>
                                          </p:spTgt>
                                        </p:tgtEl>
                                      </p:cBhvr>
                                      <p:from x="10000" y="10000"/>
                                      <p:to x="200000" y="450000"/>
                                    </p:animScale>
                                    <p:animScale>
                                      <p:cBhvr>
                                        <p:cTn id="19" dur="615" accel="100000" fill="hold">
                                          <p:stCondLst>
                                            <p:cond delay="385"/>
                                          </p:stCondLst>
                                        </p:cTn>
                                        <p:tgtEl>
                                          <p:spTgt spid="21">
                                            <p:txEl>
                                              <p:pRg st="1" end="1"/>
                                            </p:txEl>
                                          </p:spTgt>
                                        </p:tgtEl>
                                      </p:cBhvr>
                                      <p:from x="200000" y="450000"/>
                                      <p:to x="100000" y="100000"/>
                                    </p:animScale>
                                    <p:set>
                                      <p:cBhvr>
                                        <p:cTn id="20" dur="385" fill="hold"/>
                                        <p:tgtEl>
                                          <p:spTgt spid="21">
                                            <p:txEl>
                                              <p:pRg st="1" end="1"/>
                                            </p:txEl>
                                          </p:spTgt>
                                        </p:tgtEl>
                                        <p:attrNameLst>
                                          <p:attrName>ppt_x</p:attrName>
                                        </p:attrNameLst>
                                      </p:cBhvr>
                                      <p:to>
                                        <p:strVal val="(0.5)"/>
                                      </p:to>
                                    </p:set>
                                    <p:anim from="(0.5)" to="(#ppt_x)" calcmode="lin" valueType="num">
                                      <p:cBhvr>
                                        <p:cTn id="21" dur="615" accel="100000" fill="hold">
                                          <p:stCondLst>
                                            <p:cond delay="385"/>
                                          </p:stCondLst>
                                        </p:cTn>
                                        <p:tgtEl>
                                          <p:spTgt spid="21">
                                            <p:txEl>
                                              <p:pRg st="1" end="1"/>
                                            </p:txEl>
                                          </p:spTgt>
                                        </p:tgtEl>
                                        <p:attrNameLst>
                                          <p:attrName>ppt_x</p:attrName>
                                        </p:attrNameLst>
                                      </p:cBhvr>
                                    </p:anim>
                                    <p:set>
                                      <p:cBhvr>
                                        <p:cTn id="22" dur="385" fill="hold"/>
                                        <p:tgtEl>
                                          <p:spTgt spid="21">
                                            <p:txEl>
                                              <p:pRg st="1" end="1"/>
                                            </p:txEl>
                                          </p:spTgt>
                                        </p:tgtEl>
                                        <p:attrNameLst>
                                          <p:attrName>ppt_y</p:attrName>
                                        </p:attrNameLst>
                                      </p:cBhvr>
                                      <p:to>
                                        <p:strVal val="(#ppt_y+0.4)"/>
                                      </p:to>
                                    </p:set>
                                    <p:anim from="(#ppt_y+0.4)" to="(#ppt_y)" calcmode="lin" valueType="num">
                                      <p:cBhvr>
                                        <p:cTn id="23" dur="615" accel="100000" fill="hold">
                                          <p:stCondLst>
                                            <p:cond delay="385"/>
                                          </p:stCondLst>
                                        </p:cTn>
                                        <p:tgtEl>
                                          <p:spTgt spid="21">
                                            <p:txEl>
                                              <p:pRg st="1" end="1"/>
                                            </p:txEl>
                                          </p:spTgt>
                                        </p:tgtEl>
                                        <p:attrNameLst>
                                          <p:attrName>ppt_y</p:attrName>
                                        </p:attrNameLst>
                                      </p:cBhvr>
                                    </p:anim>
                                  </p:childTnLst>
                                </p:cTn>
                              </p:par>
                            </p:childTnLst>
                          </p:cTn>
                        </p:par>
                        <p:par>
                          <p:cTn id="24" fill="hold">
                            <p:stCondLst>
                              <p:cond delay="2000"/>
                            </p:stCondLst>
                            <p:childTnLst>
                              <p:par>
                                <p:cTn id="25" presetID="51" presetClass="entr" presetSubtype="0" fill="hold" nodeType="afterEffect">
                                  <p:stCondLst>
                                    <p:cond delay="0"/>
                                  </p:stCondLst>
                                  <p:childTnLst>
                                    <p:set>
                                      <p:cBhvr>
                                        <p:cTn id="26" dur="1" fill="hold">
                                          <p:stCondLst>
                                            <p:cond delay="0"/>
                                          </p:stCondLst>
                                        </p:cTn>
                                        <p:tgtEl>
                                          <p:spTgt spid="21">
                                            <p:txEl>
                                              <p:pRg st="2" end="2"/>
                                            </p:txEl>
                                          </p:spTgt>
                                        </p:tgtEl>
                                        <p:attrNameLst>
                                          <p:attrName>style.visibility</p:attrName>
                                        </p:attrNameLst>
                                      </p:cBhvr>
                                      <p:to>
                                        <p:strVal val="visible"/>
                                      </p:to>
                                    </p:set>
                                    <p:animEffect transition="in" filter="fade">
                                      <p:cBhvr>
                                        <p:cTn id="27" dur="385" decel="100000"/>
                                        <p:tgtEl>
                                          <p:spTgt spid="21">
                                            <p:txEl>
                                              <p:pRg st="2" end="2"/>
                                            </p:txEl>
                                          </p:spTgt>
                                        </p:tgtEl>
                                      </p:cBhvr>
                                    </p:animEffect>
                                    <p:animScale>
                                      <p:cBhvr>
                                        <p:cTn id="28" dur="385" decel="100000"/>
                                        <p:tgtEl>
                                          <p:spTgt spid="21">
                                            <p:txEl>
                                              <p:pRg st="2" end="2"/>
                                            </p:txEl>
                                          </p:spTgt>
                                        </p:tgtEl>
                                      </p:cBhvr>
                                      <p:from x="10000" y="10000"/>
                                      <p:to x="200000" y="450000"/>
                                    </p:animScale>
                                    <p:animScale>
                                      <p:cBhvr>
                                        <p:cTn id="29" dur="615" accel="100000" fill="hold">
                                          <p:stCondLst>
                                            <p:cond delay="385"/>
                                          </p:stCondLst>
                                        </p:cTn>
                                        <p:tgtEl>
                                          <p:spTgt spid="21">
                                            <p:txEl>
                                              <p:pRg st="2" end="2"/>
                                            </p:txEl>
                                          </p:spTgt>
                                        </p:tgtEl>
                                      </p:cBhvr>
                                      <p:from x="200000" y="450000"/>
                                      <p:to x="100000" y="100000"/>
                                    </p:animScale>
                                    <p:set>
                                      <p:cBhvr>
                                        <p:cTn id="30" dur="385" fill="hold"/>
                                        <p:tgtEl>
                                          <p:spTgt spid="21">
                                            <p:txEl>
                                              <p:pRg st="2" end="2"/>
                                            </p:txEl>
                                          </p:spTgt>
                                        </p:tgtEl>
                                        <p:attrNameLst>
                                          <p:attrName>ppt_x</p:attrName>
                                        </p:attrNameLst>
                                      </p:cBhvr>
                                      <p:to>
                                        <p:strVal val="(0.5)"/>
                                      </p:to>
                                    </p:set>
                                    <p:anim from="(0.5)" to="(#ppt_x)" calcmode="lin" valueType="num">
                                      <p:cBhvr>
                                        <p:cTn id="31" dur="615" accel="100000" fill="hold">
                                          <p:stCondLst>
                                            <p:cond delay="385"/>
                                          </p:stCondLst>
                                        </p:cTn>
                                        <p:tgtEl>
                                          <p:spTgt spid="21">
                                            <p:txEl>
                                              <p:pRg st="2" end="2"/>
                                            </p:txEl>
                                          </p:spTgt>
                                        </p:tgtEl>
                                        <p:attrNameLst>
                                          <p:attrName>ppt_x</p:attrName>
                                        </p:attrNameLst>
                                      </p:cBhvr>
                                    </p:anim>
                                    <p:set>
                                      <p:cBhvr>
                                        <p:cTn id="32" dur="385" fill="hold"/>
                                        <p:tgtEl>
                                          <p:spTgt spid="21">
                                            <p:txEl>
                                              <p:pRg st="2" end="2"/>
                                            </p:txEl>
                                          </p:spTgt>
                                        </p:tgtEl>
                                        <p:attrNameLst>
                                          <p:attrName>ppt_y</p:attrName>
                                        </p:attrNameLst>
                                      </p:cBhvr>
                                      <p:to>
                                        <p:strVal val="(#ppt_y+0.4)"/>
                                      </p:to>
                                    </p:set>
                                    <p:anim from="(#ppt_y+0.4)" to="(#ppt_y)" calcmode="lin" valueType="num">
                                      <p:cBhvr>
                                        <p:cTn id="33" dur="615" accel="100000" fill="hold">
                                          <p:stCondLst>
                                            <p:cond delay="385"/>
                                          </p:stCondLst>
                                        </p:cTn>
                                        <p:tgtEl>
                                          <p:spTgt spid="21">
                                            <p:txEl>
                                              <p:pRg st="2" end="2"/>
                                            </p:txEl>
                                          </p:spTgt>
                                        </p:tgtEl>
                                        <p:attrNameLst>
                                          <p:attrName>ppt_y</p:attrName>
                                        </p:attrNameLst>
                                      </p:cBhvr>
                                    </p:anim>
                                  </p:childTnLst>
                                </p:cTn>
                              </p:par>
                            </p:childTnLst>
                          </p:cTn>
                        </p:par>
                        <p:par>
                          <p:cTn id="34" fill="hold">
                            <p:stCondLst>
                              <p:cond delay="3000"/>
                            </p:stCondLst>
                            <p:childTnLst>
                              <p:par>
                                <p:cTn id="35" presetID="51" presetClass="entr" presetSubtype="0" fill="hold" nodeType="afterEffect">
                                  <p:stCondLst>
                                    <p:cond delay="0"/>
                                  </p:stCondLst>
                                  <p:childTnLst>
                                    <p:set>
                                      <p:cBhvr>
                                        <p:cTn id="36" dur="1" fill="hold">
                                          <p:stCondLst>
                                            <p:cond delay="0"/>
                                          </p:stCondLst>
                                        </p:cTn>
                                        <p:tgtEl>
                                          <p:spTgt spid="21">
                                            <p:txEl>
                                              <p:pRg st="3" end="3"/>
                                            </p:txEl>
                                          </p:spTgt>
                                        </p:tgtEl>
                                        <p:attrNameLst>
                                          <p:attrName>style.visibility</p:attrName>
                                        </p:attrNameLst>
                                      </p:cBhvr>
                                      <p:to>
                                        <p:strVal val="visible"/>
                                      </p:to>
                                    </p:set>
                                    <p:animEffect transition="in" filter="fade">
                                      <p:cBhvr>
                                        <p:cTn id="37" dur="385" decel="100000"/>
                                        <p:tgtEl>
                                          <p:spTgt spid="21">
                                            <p:txEl>
                                              <p:pRg st="3" end="3"/>
                                            </p:txEl>
                                          </p:spTgt>
                                        </p:tgtEl>
                                      </p:cBhvr>
                                    </p:animEffect>
                                    <p:animScale>
                                      <p:cBhvr>
                                        <p:cTn id="38" dur="385" decel="100000"/>
                                        <p:tgtEl>
                                          <p:spTgt spid="21">
                                            <p:txEl>
                                              <p:pRg st="3" end="3"/>
                                            </p:txEl>
                                          </p:spTgt>
                                        </p:tgtEl>
                                      </p:cBhvr>
                                      <p:from x="10000" y="10000"/>
                                      <p:to x="200000" y="450000"/>
                                    </p:animScale>
                                    <p:animScale>
                                      <p:cBhvr>
                                        <p:cTn id="39" dur="615" accel="100000" fill="hold">
                                          <p:stCondLst>
                                            <p:cond delay="385"/>
                                          </p:stCondLst>
                                        </p:cTn>
                                        <p:tgtEl>
                                          <p:spTgt spid="21">
                                            <p:txEl>
                                              <p:pRg st="3" end="3"/>
                                            </p:txEl>
                                          </p:spTgt>
                                        </p:tgtEl>
                                      </p:cBhvr>
                                      <p:from x="200000" y="450000"/>
                                      <p:to x="100000" y="100000"/>
                                    </p:animScale>
                                    <p:set>
                                      <p:cBhvr>
                                        <p:cTn id="40" dur="385" fill="hold"/>
                                        <p:tgtEl>
                                          <p:spTgt spid="21">
                                            <p:txEl>
                                              <p:pRg st="3" end="3"/>
                                            </p:txEl>
                                          </p:spTgt>
                                        </p:tgtEl>
                                        <p:attrNameLst>
                                          <p:attrName>ppt_x</p:attrName>
                                        </p:attrNameLst>
                                      </p:cBhvr>
                                      <p:to>
                                        <p:strVal val="(0.5)"/>
                                      </p:to>
                                    </p:set>
                                    <p:anim from="(0.5)" to="(#ppt_x)" calcmode="lin" valueType="num">
                                      <p:cBhvr>
                                        <p:cTn id="41" dur="615" accel="100000" fill="hold">
                                          <p:stCondLst>
                                            <p:cond delay="385"/>
                                          </p:stCondLst>
                                        </p:cTn>
                                        <p:tgtEl>
                                          <p:spTgt spid="21">
                                            <p:txEl>
                                              <p:pRg st="3" end="3"/>
                                            </p:txEl>
                                          </p:spTgt>
                                        </p:tgtEl>
                                        <p:attrNameLst>
                                          <p:attrName>ppt_x</p:attrName>
                                        </p:attrNameLst>
                                      </p:cBhvr>
                                    </p:anim>
                                    <p:set>
                                      <p:cBhvr>
                                        <p:cTn id="42" dur="385" fill="hold"/>
                                        <p:tgtEl>
                                          <p:spTgt spid="21">
                                            <p:txEl>
                                              <p:pRg st="3" end="3"/>
                                            </p:txEl>
                                          </p:spTgt>
                                        </p:tgtEl>
                                        <p:attrNameLst>
                                          <p:attrName>ppt_y</p:attrName>
                                        </p:attrNameLst>
                                      </p:cBhvr>
                                      <p:to>
                                        <p:strVal val="(#ppt_y+0.4)"/>
                                      </p:to>
                                    </p:set>
                                    <p:anim from="(#ppt_y+0.4)" to="(#ppt_y)" calcmode="lin" valueType="num">
                                      <p:cBhvr>
                                        <p:cTn id="43" dur="615" accel="100000" fill="hold">
                                          <p:stCondLst>
                                            <p:cond delay="385"/>
                                          </p:stCondLst>
                                        </p:cTn>
                                        <p:tgtEl>
                                          <p:spTgt spid="21">
                                            <p:txEl>
                                              <p:pRg st="3" end="3"/>
                                            </p:txEl>
                                          </p:spTgt>
                                        </p:tgtEl>
                                        <p:attrNameLst>
                                          <p:attrName>ppt_y</p:attrName>
                                        </p:attrNameLst>
                                      </p:cBhvr>
                                    </p:anim>
                                  </p:childTnLst>
                                </p:cTn>
                              </p:par>
                            </p:childTnLst>
                          </p:cTn>
                        </p:par>
                        <p:par>
                          <p:cTn id="44" fill="hold">
                            <p:stCondLst>
                              <p:cond delay="4000"/>
                            </p:stCondLst>
                            <p:childTnLst>
                              <p:par>
                                <p:cTn id="45" presetID="51" presetClass="entr" presetSubtype="0" fill="hold" nodeType="afterEffect">
                                  <p:stCondLst>
                                    <p:cond delay="0"/>
                                  </p:stCondLst>
                                  <p:childTnLst>
                                    <p:set>
                                      <p:cBhvr>
                                        <p:cTn id="46" dur="1" fill="hold">
                                          <p:stCondLst>
                                            <p:cond delay="0"/>
                                          </p:stCondLst>
                                        </p:cTn>
                                        <p:tgtEl>
                                          <p:spTgt spid="21">
                                            <p:txEl>
                                              <p:pRg st="4" end="4"/>
                                            </p:txEl>
                                          </p:spTgt>
                                        </p:tgtEl>
                                        <p:attrNameLst>
                                          <p:attrName>style.visibility</p:attrName>
                                        </p:attrNameLst>
                                      </p:cBhvr>
                                      <p:to>
                                        <p:strVal val="visible"/>
                                      </p:to>
                                    </p:set>
                                    <p:animEffect transition="in" filter="fade">
                                      <p:cBhvr>
                                        <p:cTn id="47" dur="385" decel="100000"/>
                                        <p:tgtEl>
                                          <p:spTgt spid="21">
                                            <p:txEl>
                                              <p:pRg st="4" end="4"/>
                                            </p:txEl>
                                          </p:spTgt>
                                        </p:tgtEl>
                                      </p:cBhvr>
                                    </p:animEffect>
                                    <p:animScale>
                                      <p:cBhvr>
                                        <p:cTn id="48" dur="385" decel="100000"/>
                                        <p:tgtEl>
                                          <p:spTgt spid="21">
                                            <p:txEl>
                                              <p:pRg st="4" end="4"/>
                                            </p:txEl>
                                          </p:spTgt>
                                        </p:tgtEl>
                                      </p:cBhvr>
                                      <p:from x="10000" y="10000"/>
                                      <p:to x="200000" y="450000"/>
                                    </p:animScale>
                                    <p:animScale>
                                      <p:cBhvr>
                                        <p:cTn id="49" dur="615" accel="100000" fill="hold">
                                          <p:stCondLst>
                                            <p:cond delay="385"/>
                                          </p:stCondLst>
                                        </p:cTn>
                                        <p:tgtEl>
                                          <p:spTgt spid="21">
                                            <p:txEl>
                                              <p:pRg st="4" end="4"/>
                                            </p:txEl>
                                          </p:spTgt>
                                        </p:tgtEl>
                                      </p:cBhvr>
                                      <p:from x="200000" y="450000"/>
                                      <p:to x="100000" y="100000"/>
                                    </p:animScale>
                                    <p:set>
                                      <p:cBhvr>
                                        <p:cTn id="50" dur="385" fill="hold"/>
                                        <p:tgtEl>
                                          <p:spTgt spid="21">
                                            <p:txEl>
                                              <p:pRg st="4" end="4"/>
                                            </p:txEl>
                                          </p:spTgt>
                                        </p:tgtEl>
                                        <p:attrNameLst>
                                          <p:attrName>ppt_x</p:attrName>
                                        </p:attrNameLst>
                                      </p:cBhvr>
                                      <p:to>
                                        <p:strVal val="(0.5)"/>
                                      </p:to>
                                    </p:set>
                                    <p:anim from="(0.5)" to="(#ppt_x)" calcmode="lin" valueType="num">
                                      <p:cBhvr>
                                        <p:cTn id="51" dur="615" accel="100000" fill="hold">
                                          <p:stCondLst>
                                            <p:cond delay="385"/>
                                          </p:stCondLst>
                                        </p:cTn>
                                        <p:tgtEl>
                                          <p:spTgt spid="21">
                                            <p:txEl>
                                              <p:pRg st="4" end="4"/>
                                            </p:txEl>
                                          </p:spTgt>
                                        </p:tgtEl>
                                        <p:attrNameLst>
                                          <p:attrName>ppt_x</p:attrName>
                                        </p:attrNameLst>
                                      </p:cBhvr>
                                    </p:anim>
                                    <p:set>
                                      <p:cBhvr>
                                        <p:cTn id="52" dur="385" fill="hold"/>
                                        <p:tgtEl>
                                          <p:spTgt spid="21">
                                            <p:txEl>
                                              <p:pRg st="4" end="4"/>
                                            </p:txEl>
                                          </p:spTgt>
                                        </p:tgtEl>
                                        <p:attrNameLst>
                                          <p:attrName>ppt_y</p:attrName>
                                        </p:attrNameLst>
                                      </p:cBhvr>
                                      <p:to>
                                        <p:strVal val="(#ppt_y+0.4)"/>
                                      </p:to>
                                    </p:set>
                                    <p:anim from="(#ppt_y+0.4)" to="(#ppt_y)" calcmode="lin" valueType="num">
                                      <p:cBhvr>
                                        <p:cTn id="53" dur="615" accel="100000" fill="hold">
                                          <p:stCondLst>
                                            <p:cond delay="385"/>
                                          </p:stCondLst>
                                        </p:cTn>
                                        <p:tgtEl>
                                          <p:spTgt spid="21">
                                            <p:txEl>
                                              <p:pRg st="4" end="4"/>
                                            </p:txEl>
                                          </p:spTgt>
                                        </p:tgtEl>
                                        <p:attrNameLst>
                                          <p:attrName>ppt_y</p:attrName>
                                        </p:attrNameLst>
                                      </p:cBhvr>
                                    </p:anim>
                                  </p:childTnLst>
                                </p:cTn>
                              </p:par>
                            </p:childTnLst>
                          </p:cTn>
                        </p:par>
                        <p:par>
                          <p:cTn id="54" fill="hold">
                            <p:stCondLst>
                              <p:cond delay="5000"/>
                            </p:stCondLst>
                            <p:childTnLst>
                              <p:par>
                                <p:cTn id="55" presetID="51" presetClass="entr" presetSubtype="0" fill="hold" nodeType="afterEffect">
                                  <p:stCondLst>
                                    <p:cond delay="0"/>
                                  </p:stCondLst>
                                  <p:childTnLst>
                                    <p:set>
                                      <p:cBhvr>
                                        <p:cTn id="56" dur="1" fill="hold">
                                          <p:stCondLst>
                                            <p:cond delay="0"/>
                                          </p:stCondLst>
                                        </p:cTn>
                                        <p:tgtEl>
                                          <p:spTgt spid="21">
                                            <p:txEl>
                                              <p:pRg st="5" end="5"/>
                                            </p:txEl>
                                          </p:spTgt>
                                        </p:tgtEl>
                                        <p:attrNameLst>
                                          <p:attrName>style.visibility</p:attrName>
                                        </p:attrNameLst>
                                      </p:cBhvr>
                                      <p:to>
                                        <p:strVal val="visible"/>
                                      </p:to>
                                    </p:set>
                                    <p:animEffect transition="in" filter="fade">
                                      <p:cBhvr>
                                        <p:cTn id="57" dur="385" decel="100000"/>
                                        <p:tgtEl>
                                          <p:spTgt spid="21">
                                            <p:txEl>
                                              <p:pRg st="5" end="5"/>
                                            </p:txEl>
                                          </p:spTgt>
                                        </p:tgtEl>
                                      </p:cBhvr>
                                    </p:animEffect>
                                    <p:animScale>
                                      <p:cBhvr>
                                        <p:cTn id="58" dur="385" decel="100000"/>
                                        <p:tgtEl>
                                          <p:spTgt spid="21">
                                            <p:txEl>
                                              <p:pRg st="5" end="5"/>
                                            </p:txEl>
                                          </p:spTgt>
                                        </p:tgtEl>
                                      </p:cBhvr>
                                      <p:from x="10000" y="10000"/>
                                      <p:to x="200000" y="450000"/>
                                    </p:animScale>
                                    <p:animScale>
                                      <p:cBhvr>
                                        <p:cTn id="59" dur="615" accel="100000" fill="hold">
                                          <p:stCondLst>
                                            <p:cond delay="385"/>
                                          </p:stCondLst>
                                        </p:cTn>
                                        <p:tgtEl>
                                          <p:spTgt spid="21">
                                            <p:txEl>
                                              <p:pRg st="5" end="5"/>
                                            </p:txEl>
                                          </p:spTgt>
                                        </p:tgtEl>
                                      </p:cBhvr>
                                      <p:from x="200000" y="450000"/>
                                      <p:to x="100000" y="100000"/>
                                    </p:animScale>
                                    <p:set>
                                      <p:cBhvr>
                                        <p:cTn id="60" dur="385" fill="hold"/>
                                        <p:tgtEl>
                                          <p:spTgt spid="21">
                                            <p:txEl>
                                              <p:pRg st="5" end="5"/>
                                            </p:txEl>
                                          </p:spTgt>
                                        </p:tgtEl>
                                        <p:attrNameLst>
                                          <p:attrName>ppt_x</p:attrName>
                                        </p:attrNameLst>
                                      </p:cBhvr>
                                      <p:to>
                                        <p:strVal val="(0.5)"/>
                                      </p:to>
                                    </p:set>
                                    <p:anim from="(0.5)" to="(#ppt_x)" calcmode="lin" valueType="num">
                                      <p:cBhvr>
                                        <p:cTn id="61" dur="615" accel="100000" fill="hold">
                                          <p:stCondLst>
                                            <p:cond delay="385"/>
                                          </p:stCondLst>
                                        </p:cTn>
                                        <p:tgtEl>
                                          <p:spTgt spid="21">
                                            <p:txEl>
                                              <p:pRg st="5" end="5"/>
                                            </p:txEl>
                                          </p:spTgt>
                                        </p:tgtEl>
                                        <p:attrNameLst>
                                          <p:attrName>ppt_x</p:attrName>
                                        </p:attrNameLst>
                                      </p:cBhvr>
                                    </p:anim>
                                    <p:set>
                                      <p:cBhvr>
                                        <p:cTn id="62" dur="385" fill="hold"/>
                                        <p:tgtEl>
                                          <p:spTgt spid="21">
                                            <p:txEl>
                                              <p:pRg st="5" end="5"/>
                                            </p:txEl>
                                          </p:spTgt>
                                        </p:tgtEl>
                                        <p:attrNameLst>
                                          <p:attrName>ppt_y</p:attrName>
                                        </p:attrNameLst>
                                      </p:cBhvr>
                                      <p:to>
                                        <p:strVal val="(#ppt_y+0.4)"/>
                                      </p:to>
                                    </p:set>
                                    <p:anim from="(#ppt_y+0.4)" to="(#ppt_y)" calcmode="lin" valueType="num">
                                      <p:cBhvr>
                                        <p:cTn id="63" dur="615" accel="100000" fill="hold">
                                          <p:stCondLst>
                                            <p:cond delay="385"/>
                                          </p:stCondLst>
                                        </p:cTn>
                                        <p:tgtEl>
                                          <p:spTgt spid="21">
                                            <p:txEl>
                                              <p:pRg st="5" end="5"/>
                                            </p:txEl>
                                          </p:spTgt>
                                        </p:tgtEl>
                                        <p:attrNameLst>
                                          <p:attrName>ppt_y</p:attrName>
                                        </p:attrNameLst>
                                      </p:cBhvr>
                                    </p:anim>
                                  </p:childTnLst>
                                </p:cTn>
                              </p:par>
                            </p:childTnLst>
                          </p:cTn>
                        </p:par>
                        <p:par>
                          <p:cTn id="64" fill="hold">
                            <p:stCondLst>
                              <p:cond delay="6000"/>
                            </p:stCondLst>
                            <p:childTnLst>
                              <p:par>
                                <p:cTn id="65" presetID="51" presetClass="entr" presetSubtype="0" fill="hold" nodeType="afterEffect">
                                  <p:stCondLst>
                                    <p:cond delay="0"/>
                                  </p:stCondLst>
                                  <p:childTnLst>
                                    <p:set>
                                      <p:cBhvr>
                                        <p:cTn id="66" dur="1" fill="hold">
                                          <p:stCondLst>
                                            <p:cond delay="0"/>
                                          </p:stCondLst>
                                        </p:cTn>
                                        <p:tgtEl>
                                          <p:spTgt spid="21">
                                            <p:txEl>
                                              <p:pRg st="6" end="6"/>
                                            </p:txEl>
                                          </p:spTgt>
                                        </p:tgtEl>
                                        <p:attrNameLst>
                                          <p:attrName>style.visibility</p:attrName>
                                        </p:attrNameLst>
                                      </p:cBhvr>
                                      <p:to>
                                        <p:strVal val="visible"/>
                                      </p:to>
                                    </p:set>
                                    <p:animEffect transition="in" filter="fade">
                                      <p:cBhvr>
                                        <p:cTn id="67" dur="385" decel="100000"/>
                                        <p:tgtEl>
                                          <p:spTgt spid="21">
                                            <p:txEl>
                                              <p:pRg st="6" end="6"/>
                                            </p:txEl>
                                          </p:spTgt>
                                        </p:tgtEl>
                                      </p:cBhvr>
                                    </p:animEffect>
                                    <p:animScale>
                                      <p:cBhvr>
                                        <p:cTn id="68" dur="385" decel="100000"/>
                                        <p:tgtEl>
                                          <p:spTgt spid="21">
                                            <p:txEl>
                                              <p:pRg st="6" end="6"/>
                                            </p:txEl>
                                          </p:spTgt>
                                        </p:tgtEl>
                                      </p:cBhvr>
                                      <p:from x="10000" y="10000"/>
                                      <p:to x="200000" y="450000"/>
                                    </p:animScale>
                                    <p:animScale>
                                      <p:cBhvr>
                                        <p:cTn id="69" dur="615" accel="100000" fill="hold">
                                          <p:stCondLst>
                                            <p:cond delay="385"/>
                                          </p:stCondLst>
                                        </p:cTn>
                                        <p:tgtEl>
                                          <p:spTgt spid="21">
                                            <p:txEl>
                                              <p:pRg st="6" end="6"/>
                                            </p:txEl>
                                          </p:spTgt>
                                        </p:tgtEl>
                                      </p:cBhvr>
                                      <p:from x="200000" y="450000"/>
                                      <p:to x="100000" y="100000"/>
                                    </p:animScale>
                                    <p:set>
                                      <p:cBhvr>
                                        <p:cTn id="70" dur="385" fill="hold"/>
                                        <p:tgtEl>
                                          <p:spTgt spid="21">
                                            <p:txEl>
                                              <p:pRg st="6" end="6"/>
                                            </p:txEl>
                                          </p:spTgt>
                                        </p:tgtEl>
                                        <p:attrNameLst>
                                          <p:attrName>ppt_x</p:attrName>
                                        </p:attrNameLst>
                                      </p:cBhvr>
                                      <p:to>
                                        <p:strVal val="(0.5)"/>
                                      </p:to>
                                    </p:set>
                                    <p:anim from="(0.5)" to="(#ppt_x)" calcmode="lin" valueType="num">
                                      <p:cBhvr>
                                        <p:cTn id="71" dur="615" accel="100000" fill="hold">
                                          <p:stCondLst>
                                            <p:cond delay="385"/>
                                          </p:stCondLst>
                                        </p:cTn>
                                        <p:tgtEl>
                                          <p:spTgt spid="21">
                                            <p:txEl>
                                              <p:pRg st="6" end="6"/>
                                            </p:txEl>
                                          </p:spTgt>
                                        </p:tgtEl>
                                        <p:attrNameLst>
                                          <p:attrName>ppt_x</p:attrName>
                                        </p:attrNameLst>
                                      </p:cBhvr>
                                    </p:anim>
                                    <p:set>
                                      <p:cBhvr>
                                        <p:cTn id="72" dur="385" fill="hold"/>
                                        <p:tgtEl>
                                          <p:spTgt spid="21">
                                            <p:txEl>
                                              <p:pRg st="6" end="6"/>
                                            </p:txEl>
                                          </p:spTgt>
                                        </p:tgtEl>
                                        <p:attrNameLst>
                                          <p:attrName>ppt_y</p:attrName>
                                        </p:attrNameLst>
                                      </p:cBhvr>
                                      <p:to>
                                        <p:strVal val="(#ppt_y+0.4)"/>
                                      </p:to>
                                    </p:set>
                                    <p:anim from="(#ppt_y+0.4)" to="(#ppt_y)" calcmode="lin" valueType="num">
                                      <p:cBhvr>
                                        <p:cTn id="73" dur="615" accel="100000" fill="hold">
                                          <p:stCondLst>
                                            <p:cond delay="385"/>
                                          </p:stCondLst>
                                        </p:cTn>
                                        <p:tgtEl>
                                          <p:spTgt spid="21">
                                            <p:txEl>
                                              <p:pRg st="6" end="6"/>
                                            </p:txEl>
                                          </p:spTgt>
                                        </p:tgtEl>
                                        <p:attrNameLst>
                                          <p:attrName>ppt_y</p:attrName>
                                        </p:attrNameLst>
                                      </p:cBhvr>
                                    </p:anim>
                                  </p:childTnLst>
                                </p:cTn>
                              </p:par>
                            </p:childTnLst>
                          </p:cTn>
                        </p:par>
                        <p:par>
                          <p:cTn id="74" fill="hold">
                            <p:stCondLst>
                              <p:cond delay="7000"/>
                            </p:stCondLst>
                            <p:childTnLst>
                              <p:par>
                                <p:cTn id="75" presetID="51" presetClass="entr" presetSubtype="0" fill="hold" nodeType="afterEffect">
                                  <p:stCondLst>
                                    <p:cond delay="0"/>
                                  </p:stCondLst>
                                  <p:childTnLst>
                                    <p:set>
                                      <p:cBhvr>
                                        <p:cTn id="76" dur="1" fill="hold">
                                          <p:stCondLst>
                                            <p:cond delay="0"/>
                                          </p:stCondLst>
                                        </p:cTn>
                                        <p:tgtEl>
                                          <p:spTgt spid="21">
                                            <p:txEl>
                                              <p:pRg st="7" end="7"/>
                                            </p:txEl>
                                          </p:spTgt>
                                        </p:tgtEl>
                                        <p:attrNameLst>
                                          <p:attrName>style.visibility</p:attrName>
                                        </p:attrNameLst>
                                      </p:cBhvr>
                                      <p:to>
                                        <p:strVal val="visible"/>
                                      </p:to>
                                    </p:set>
                                    <p:animEffect transition="in" filter="fade">
                                      <p:cBhvr>
                                        <p:cTn id="77" dur="385" decel="100000"/>
                                        <p:tgtEl>
                                          <p:spTgt spid="21">
                                            <p:txEl>
                                              <p:pRg st="7" end="7"/>
                                            </p:txEl>
                                          </p:spTgt>
                                        </p:tgtEl>
                                      </p:cBhvr>
                                    </p:animEffect>
                                    <p:animScale>
                                      <p:cBhvr>
                                        <p:cTn id="78" dur="385" decel="100000"/>
                                        <p:tgtEl>
                                          <p:spTgt spid="21">
                                            <p:txEl>
                                              <p:pRg st="7" end="7"/>
                                            </p:txEl>
                                          </p:spTgt>
                                        </p:tgtEl>
                                      </p:cBhvr>
                                      <p:from x="10000" y="10000"/>
                                      <p:to x="200000" y="450000"/>
                                    </p:animScale>
                                    <p:animScale>
                                      <p:cBhvr>
                                        <p:cTn id="79" dur="615" accel="100000" fill="hold">
                                          <p:stCondLst>
                                            <p:cond delay="385"/>
                                          </p:stCondLst>
                                        </p:cTn>
                                        <p:tgtEl>
                                          <p:spTgt spid="21">
                                            <p:txEl>
                                              <p:pRg st="7" end="7"/>
                                            </p:txEl>
                                          </p:spTgt>
                                        </p:tgtEl>
                                      </p:cBhvr>
                                      <p:from x="200000" y="450000"/>
                                      <p:to x="100000" y="100000"/>
                                    </p:animScale>
                                    <p:set>
                                      <p:cBhvr>
                                        <p:cTn id="80" dur="385" fill="hold"/>
                                        <p:tgtEl>
                                          <p:spTgt spid="21">
                                            <p:txEl>
                                              <p:pRg st="7" end="7"/>
                                            </p:txEl>
                                          </p:spTgt>
                                        </p:tgtEl>
                                        <p:attrNameLst>
                                          <p:attrName>ppt_x</p:attrName>
                                        </p:attrNameLst>
                                      </p:cBhvr>
                                      <p:to>
                                        <p:strVal val="(0.5)"/>
                                      </p:to>
                                    </p:set>
                                    <p:anim from="(0.5)" to="(#ppt_x)" calcmode="lin" valueType="num">
                                      <p:cBhvr>
                                        <p:cTn id="81" dur="615" accel="100000" fill="hold">
                                          <p:stCondLst>
                                            <p:cond delay="385"/>
                                          </p:stCondLst>
                                        </p:cTn>
                                        <p:tgtEl>
                                          <p:spTgt spid="21">
                                            <p:txEl>
                                              <p:pRg st="7" end="7"/>
                                            </p:txEl>
                                          </p:spTgt>
                                        </p:tgtEl>
                                        <p:attrNameLst>
                                          <p:attrName>ppt_x</p:attrName>
                                        </p:attrNameLst>
                                      </p:cBhvr>
                                    </p:anim>
                                    <p:set>
                                      <p:cBhvr>
                                        <p:cTn id="82" dur="385" fill="hold"/>
                                        <p:tgtEl>
                                          <p:spTgt spid="21">
                                            <p:txEl>
                                              <p:pRg st="7" end="7"/>
                                            </p:txEl>
                                          </p:spTgt>
                                        </p:tgtEl>
                                        <p:attrNameLst>
                                          <p:attrName>ppt_y</p:attrName>
                                        </p:attrNameLst>
                                      </p:cBhvr>
                                      <p:to>
                                        <p:strVal val="(#ppt_y+0.4)"/>
                                      </p:to>
                                    </p:set>
                                    <p:anim from="(#ppt_y+0.4)" to="(#ppt_y)" calcmode="lin" valueType="num">
                                      <p:cBhvr>
                                        <p:cTn id="83" dur="615" accel="100000" fill="hold">
                                          <p:stCondLst>
                                            <p:cond delay="385"/>
                                          </p:stCondLst>
                                        </p:cTn>
                                        <p:tgtEl>
                                          <p:spTgt spid="21">
                                            <p:txEl>
                                              <p:pRg st="7" end="7"/>
                                            </p:txEl>
                                          </p:spTgt>
                                        </p:tgtEl>
                                        <p:attrNameLst>
                                          <p:attrName>ppt_y</p:attrName>
                                        </p:attrNameLst>
                                      </p:cBhvr>
                                    </p:anim>
                                  </p:childTnLst>
                                </p:cTn>
                              </p:par>
                            </p:childTnLst>
                          </p:cTn>
                        </p:par>
                        <p:par>
                          <p:cTn id="84" fill="hold">
                            <p:stCondLst>
                              <p:cond delay="8000"/>
                            </p:stCondLst>
                            <p:childTnLst>
                              <p:par>
                                <p:cTn id="85" presetID="51" presetClass="entr" presetSubtype="0" fill="hold" nodeType="afterEffect">
                                  <p:stCondLst>
                                    <p:cond delay="0"/>
                                  </p:stCondLst>
                                  <p:childTnLst>
                                    <p:set>
                                      <p:cBhvr>
                                        <p:cTn id="86" dur="1" fill="hold">
                                          <p:stCondLst>
                                            <p:cond delay="0"/>
                                          </p:stCondLst>
                                        </p:cTn>
                                        <p:tgtEl>
                                          <p:spTgt spid="21">
                                            <p:txEl>
                                              <p:pRg st="8" end="8"/>
                                            </p:txEl>
                                          </p:spTgt>
                                        </p:tgtEl>
                                        <p:attrNameLst>
                                          <p:attrName>style.visibility</p:attrName>
                                        </p:attrNameLst>
                                      </p:cBhvr>
                                      <p:to>
                                        <p:strVal val="visible"/>
                                      </p:to>
                                    </p:set>
                                    <p:animEffect transition="in" filter="fade">
                                      <p:cBhvr>
                                        <p:cTn id="87" dur="385" decel="100000"/>
                                        <p:tgtEl>
                                          <p:spTgt spid="21">
                                            <p:txEl>
                                              <p:pRg st="8" end="8"/>
                                            </p:txEl>
                                          </p:spTgt>
                                        </p:tgtEl>
                                      </p:cBhvr>
                                    </p:animEffect>
                                    <p:animScale>
                                      <p:cBhvr>
                                        <p:cTn id="88" dur="385" decel="100000"/>
                                        <p:tgtEl>
                                          <p:spTgt spid="21">
                                            <p:txEl>
                                              <p:pRg st="8" end="8"/>
                                            </p:txEl>
                                          </p:spTgt>
                                        </p:tgtEl>
                                      </p:cBhvr>
                                      <p:from x="10000" y="10000"/>
                                      <p:to x="200000" y="450000"/>
                                    </p:animScale>
                                    <p:animScale>
                                      <p:cBhvr>
                                        <p:cTn id="89" dur="615" accel="100000" fill="hold">
                                          <p:stCondLst>
                                            <p:cond delay="385"/>
                                          </p:stCondLst>
                                        </p:cTn>
                                        <p:tgtEl>
                                          <p:spTgt spid="21">
                                            <p:txEl>
                                              <p:pRg st="8" end="8"/>
                                            </p:txEl>
                                          </p:spTgt>
                                        </p:tgtEl>
                                      </p:cBhvr>
                                      <p:from x="200000" y="450000"/>
                                      <p:to x="100000" y="100000"/>
                                    </p:animScale>
                                    <p:set>
                                      <p:cBhvr>
                                        <p:cTn id="90" dur="385" fill="hold"/>
                                        <p:tgtEl>
                                          <p:spTgt spid="21">
                                            <p:txEl>
                                              <p:pRg st="8" end="8"/>
                                            </p:txEl>
                                          </p:spTgt>
                                        </p:tgtEl>
                                        <p:attrNameLst>
                                          <p:attrName>ppt_x</p:attrName>
                                        </p:attrNameLst>
                                      </p:cBhvr>
                                      <p:to>
                                        <p:strVal val="(0.5)"/>
                                      </p:to>
                                    </p:set>
                                    <p:anim from="(0.5)" to="(#ppt_x)" calcmode="lin" valueType="num">
                                      <p:cBhvr>
                                        <p:cTn id="91" dur="615" accel="100000" fill="hold">
                                          <p:stCondLst>
                                            <p:cond delay="385"/>
                                          </p:stCondLst>
                                        </p:cTn>
                                        <p:tgtEl>
                                          <p:spTgt spid="21">
                                            <p:txEl>
                                              <p:pRg st="8" end="8"/>
                                            </p:txEl>
                                          </p:spTgt>
                                        </p:tgtEl>
                                        <p:attrNameLst>
                                          <p:attrName>ppt_x</p:attrName>
                                        </p:attrNameLst>
                                      </p:cBhvr>
                                    </p:anim>
                                    <p:set>
                                      <p:cBhvr>
                                        <p:cTn id="92" dur="385" fill="hold"/>
                                        <p:tgtEl>
                                          <p:spTgt spid="21">
                                            <p:txEl>
                                              <p:pRg st="8" end="8"/>
                                            </p:txEl>
                                          </p:spTgt>
                                        </p:tgtEl>
                                        <p:attrNameLst>
                                          <p:attrName>ppt_y</p:attrName>
                                        </p:attrNameLst>
                                      </p:cBhvr>
                                      <p:to>
                                        <p:strVal val="(#ppt_y+0.4)"/>
                                      </p:to>
                                    </p:set>
                                    <p:anim from="(#ppt_y+0.4)" to="(#ppt_y)" calcmode="lin" valueType="num">
                                      <p:cBhvr>
                                        <p:cTn id="93" dur="615" accel="100000" fill="hold">
                                          <p:stCondLst>
                                            <p:cond delay="385"/>
                                          </p:stCondLst>
                                        </p:cTn>
                                        <p:tgtEl>
                                          <p:spTgt spid="21">
                                            <p:txEl>
                                              <p:pRg st="8" end="8"/>
                                            </p:txEl>
                                          </p:spTgt>
                                        </p:tgtEl>
                                        <p:attrNameLst>
                                          <p:attrName>ppt_y</p:attrName>
                                        </p:attrNameLst>
                                      </p:cBhvr>
                                    </p:anim>
                                  </p:childTnLst>
                                </p:cTn>
                              </p:par>
                            </p:childTnLst>
                          </p:cTn>
                        </p:par>
                        <p:par>
                          <p:cTn id="94" fill="hold">
                            <p:stCondLst>
                              <p:cond delay="9000"/>
                            </p:stCondLst>
                            <p:childTnLst>
                              <p:par>
                                <p:cTn id="95" presetID="51" presetClass="entr" presetSubtype="0" fill="hold" nodeType="afterEffect">
                                  <p:stCondLst>
                                    <p:cond delay="0"/>
                                  </p:stCondLst>
                                  <p:childTnLst>
                                    <p:set>
                                      <p:cBhvr>
                                        <p:cTn id="96" dur="1" fill="hold">
                                          <p:stCondLst>
                                            <p:cond delay="0"/>
                                          </p:stCondLst>
                                        </p:cTn>
                                        <p:tgtEl>
                                          <p:spTgt spid="21">
                                            <p:txEl>
                                              <p:pRg st="9" end="9"/>
                                            </p:txEl>
                                          </p:spTgt>
                                        </p:tgtEl>
                                        <p:attrNameLst>
                                          <p:attrName>style.visibility</p:attrName>
                                        </p:attrNameLst>
                                      </p:cBhvr>
                                      <p:to>
                                        <p:strVal val="visible"/>
                                      </p:to>
                                    </p:set>
                                    <p:animEffect transition="in" filter="fade">
                                      <p:cBhvr>
                                        <p:cTn id="97" dur="385" decel="100000"/>
                                        <p:tgtEl>
                                          <p:spTgt spid="21">
                                            <p:txEl>
                                              <p:pRg st="9" end="9"/>
                                            </p:txEl>
                                          </p:spTgt>
                                        </p:tgtEl>
                                      </p:cBhvr>
                                    </p:animEffect>
                                    <p:animScale>
                                      <p:cBhvr>
                                        <p:cTn id="98" dur="385" decel="100000"/>
                                        <p:tgtEl>
                                          <p:spTgt spid="21">
                                            <p:txEl>
                                              <p:pRg st="9" end="9"/>
                                            </p:txEl>
                                          </p:spTgt>
                                        </p:tgtEl>
                                      </p:cBhvr>
                                      <p:from x="10000" y="10000"/>
                                      <p:to x="200000" y="450000"/>
                                    </p:animScale>
                                    <p:animScale>
                                      <p:cBhvr>
                                        <p:cTn id="99" dur="615" accel="100000" fill="hold">
                                          <p:stCondLst>
                                            <p:cond delay="385"/>
                                          </p:stCondLst>
                                        </p:cTn>
                                        <p:tgtEl>
                                          <p:spTgt spid="21">
                                            <p:txEl>
                                              <p:pRg st="9" end="9"/>
                                            </p:txEl>
                                          </p:spTgt>
                                        </p:tgtEl>
                                      </p:cBhvr>
                                      <p:from x="200000" y="450000"/>
                                      <p:to x="100000" y="100000"/>
                                    </p:animScale>
                                    <p:set>
                                      <p:cBhvr>
                                        <p:cTn id="100" dur="385" fill="hold"/>
                                        <p:tgtEl>
                                          <p:spTgt spid="21">
                                            <p:txEl>
                                              <p:pRg st="9" end="9"/>
                                            </p:txEl>
                                          </p:spTgt>
                                        </p:tgtEl>
                                        <p:attrNameLst>
                                          <p:attrName>ppt_x</p:attrName>
                                        </p:attrNameLst>
                                      </p:cBhvr>
                                      <p:to>
                                        <p:strVal val="(0.5)"/>
                                      </p:to>
                                    </p:set>
                                    <p:anim from="(0.5)" to="(#ppt_x)" calcmode="lin" valueType="num">
                                      <p:cBhvr>
                                        <p:cTn id="101" dur="615" accel="100000" fill="hold">
                                          <p:stCondLst>
                                            <p:cond delay="385"/>
                                          </p:stCondLst>
                                        </p:cTn>
                                        <p:tgtEl>
                                          <p:spTgt spid="21">
                                            <p:txEl>
                                              <p:pRg st="9" end="9"/>
                                            </p:txEl>
                                          </p:spTgt>
                                        </p:tgtEl>
                                        <p:attrNameLst>
                                          <p:attrName>ppt_x</p:attrName>
                                        </p:attrNameLst>
                                      </p:cBhvr>
                                    </p:anim>
                                    <p:set>
                                      <p:cBhvr>
                                        <p:cTn id="102" dur="385" fill="hold"/>
                                        <p:tgtEl>
                                          <p:spTgt spid="21">
                                            <p:txEl>
                                              <p:pRg st="9" end="9"/>
                                            </p:txEl>
                                          </p:spTgt>
                                        </p:tgtEl>
                                        <p:attrNameLst>
                                          <p:attrName>ppt_y</p:attrName>
                                        </p:attrNameLst>
                                      </p:cBhvr>
                                      <p:to>
                                        <p:strVal val="(#ppt_y+0.4)"/>
                                      </p:to>
                                    </p:set>
                                    <p:anim from="(#ppt_y+0.4)" to="(#ppt_y)" calcmode="lin" valueType="num">
                                      <p:cBhvr>
                                        <p:cTn id="103" dur="615" accel="100000" fill="hold">
                                          <p:stCondLst>
                                            <p:cond delay="385"/>
                                          </p:stCondLst>
                                        </p:cTn>
                                        <p:tgtEl>
                                          <p:spTgt spid="21">
                                            <p:txEl>
                                              <p:pRg st="9" end="9"/>
                                            </p:txEl>
                                          </p:spTgt>
                                        </p:tgtEl>
                                        <p:attrNameLst>
                                          <p:attrName>ppt_y</p:attrName>
                                        </p:attrNameLst>
                                      </p:cBhvr>
                                    </p:anim>
                                  </p:childTnLst>
                                </p:cTn>
                              </p:par>
                            </p:childTnLst>
                          </p:cTn>
                        </p:par>
                        <p:par>
                          <p:cTn id="104" fill="hold">
                            <p:stCondLst>
                              <p:cond delay="10000"/>
                            </p:stCondLst>
                            <p:childTnLst>
                              <p:par>
                                <p:cTn id="105" presetID="51" presetClass="entr" presetSubtype="0" fill="hold" nodeType="afterEffect">
                                  <p:stCondLst>
                                    <p:cond delay="0"/>
                                  </p:stCondLst>
                                  <p:childTnLst>
                                    <p:set>
                                      <p:cBhvr>
                                        <p:cTn id="106" dur="1" fill="hold">
                                          <p:stCondLst>
                                            <p:cond delay="0"/>
                                          </p:stCondLst>
                                        </p:cTn>
                                        <p:tgtEl>
                                          <p:spTgt spid="21">
                                            <p:txEl>
                                              <p:pRg st="10" end="10"/>
                                            </p:txEl>
                                          </p:spTgt>
                                        </p:tgtEl>
                                        <p:attrNameLst>
                                          <p:attrName>style.visibility</p:attrName>
                                        </p:attrNameLst>
                                      </p:cBhvr>
                                      <p:to>
                                        <p:strVal val="visible"/>
                                      </p:to>
                                    </p:set>
                                    <p:animEffect transition="in" filter="fade">
                                      <p:cBhvr>
                                        <p:cTn id="107" dur="385" decel="100000"/>
                                        <p:tgtEl>
                                          <p:spTgt spid="21">
                                            <p:txEl>
                                              <p:pRg st="10" end="10"/>
                                            </p:txEl>
                                          </p:spTgt>
                                        </p:tgtEl>
                                      </p:cBhvr>
                                    </p:animEffect>
                                    <p:animScale>
                                      <p:cBhvr>
                                        <p:cTn id="108" dur="385" decel="100000"/>
                                        <p:tgtEl>
                                          <p:spTgt spid="21">
                                            <p:txEl>
                                              <p:pRg st="10" end="10"/>
                                            </p:txEl>
                                          </p:spTgt>
                                        </p:tgtEl>
                                      </p:cBhvr>
                                      <p:from x="10000" y="10000"/>
                                      <p:to x="200000" y="450000"/>
                                    </p:animScale>
                                    <p:animScale>
                                      <p:cBhvr>
                                        <p:cTn id="109" dur="615" accel="100000" fill="hold">
                                          <p:stCondLst>
                                            <p:cond delay="385"/>
                                          </p:stCondLst>
                                        </p:cTn>
                                        <p:tgtEl>
                                          <p:spTgt spid="21">
                                            <p:txEl>
                                              <p:pRg st="10" end="10"/>
                                            </p:txEl>
                                          </p:spTgt>
                                        </p:tgtEl>
                                      </p:cBhvr>
                                      <p:from x="200000" y="450000"/>
                                      <p:to x="100000" y="100000"/>
                                    </p:animScale>
                                    <p:set>
                                      <p:cBhvr>
                                        <p:cTn id="110" dur="385" fill="hold"/>
                                        <p:tgtEl>
                                          <p:spTgt spid="21">
                                            <p:txEl>
                                              <p:pRg st="10" end="10"/>
                                            </p:txEl>
                                          </p:spTgt>
                                        </p:tgtEl>
                                        <p:attrNameLst>
                                          <p:attrName>ppt_x</p:attrName>
                                        </p:attrNameLst>
                                      </p:cBhvr>
                                      <p:to>
                                        <p:strVal val="(0.5)"/>
                                      </p:to>
                                    </p:set>
                                    <p:anim from="(0.5)" to="(#ppt_x)" calcmode="lin" valueType="num">
                                      <p:cBhvr>
                                        <p:cTn id="111" dur="615" accel="100000" fill="hold">
                                          <p:stCondLst>
                                            <p:cond delay="385"/>
                                          </p:stCondLst>
                                        </p:cTn>
                                        <p:tgtEl>
                                          <p:spTgt spid="21">
                                            <p:txEl>
                                              <p:pRg st="10" end="10"/>
                                            </p:txEl>
                                          </p:spTgt>
                                        </p:tgtEl>
                                        <p:attrNameLst>
                                          <p:attrName>ppt_x</p:attrName>
                                        </p:attrNameLst>
                                      </p:cBhvr>
                                    </p:anim>
                                    <p:set>
                                      <p:cBhvr>
                                        <p:cTn id="112" dur="385" fill="hold"/>
                                        <p:tgtEl>
                                          <p:spTgt spid="21">
                                            <p:txEl>
                                              <p:pRg st="10" end="10"/>
                                            </p:txEl>
                                          </p:spTgt>
                                        </p:tgtEl>
                                        <p:attrNameLst>
                                          <p:attrName>ppt_y</p:attrName>
                                        </p:attrNameLst>
                                      </p:cBhvr>
                                      <p:to>
                                        <p:strVal val="(#ppt_y+0.4)"/>
                                      </p:to>
                                    </p:set>
                                    <p:anim from="(#ppt_y+0.4)" to="(#ppt_y)" calcmode="lin" valueType="num">
                                      <p:cBhvr>
                                        <p:cTn id="113" dur="615" accel="100000" fill="hold">
                                          <p:stCondLst>
                                            <p:cond delay="385"/>
                                          </p:stCondLst>
                                        </p:cTn>
                                        <p:tgtEl>
                                          <p:spTgt spid="21">
                                            <p:txEl>
                                              <p:pRg st="10" end="10"/>
                                            </p:txEl>
                                          </p:spTgt>
                                        </p:tgtEl>
                                        <p:attrNameLst>
                                          <p:attrName>ppt_y</p:attrName>
                                        </p:attrNameLst>
                                      </p:cBhvr>
                                    </p:anim>
                                  </p:childTnLst>
                                </p:cTn>
                              </p:par>
                            </p:childTnLst>
                          </p:cTn>
                        </p:par>
                        <p:par>
                          <p:cTn id="114" fill="hold">
                            <p:stCondLst>
                              <p:cond delay="11000"/>
                            </p:stCondLst>
                            <p:childTnLst>
                              <p:par>
                                <p:cTn id="115" presetID="51" presetClass="entr" presetSubtype="0" fill="hold" nodeType="afterEffect">
                                  <p:stCondLst>
                                    <p:cond delay="0"/>
                                  </p:stCondLst>
                                  <p:childTnLst>
                                    <p:set>
                                      <p:cBhvr>
                                        <p:cTn id="116" dur="1" fill="hold">
                                          <p:stCondLst>
                                            <p:cond delay="0"/>
                                          </p:stCondLst>
                                        </p:cTn>
                                        <p:tgtEl>
                                          <p:spTgt spid="21">
                                            <p:txEl>
                                              <p:pRg st="11" end="11"/>
                                            </p:txEl>
                                          </p:spTgt>
                                        </p:tgtEl>
                                        <p:attrNameLst>
                                          <p:attrName>style.visibility</p:attrName>
                                        </p:attrNameLst>
                                      </p:cBhvr>
                                      <p:to>
                                        <p:strVal val="visible"/>
                                      </p:to>
                                    </p:set>
                                    <p:animEffect transition="in" filter="fade">
                                      <p:cBhvr>
                                        <p:cTn id="117" dur="385" decel="100000"/>
                                        <p:tgtEl>
                                          <p:spTgt spid="21">
                                            <p:txEl>
                                              <p:pRg st="11" end="11"/>
                                            </p:txEl>
                                          </p:spTgt>
                                        </p:tgtEl>
                                      </p:cBhvr>
                                    </p:animEffect>
                                    <p:animScale>
                                      <p:cBhvr>
                                        <p:cTn id="118" dur="385" decel="100000"/>
                                        <p:tgtEl>
                                          <p:spTgt spid="21">
                                            <p:txEl>
                                              <p:pRg st="11" end="11"/>
                                            </p:txEl>
                                          </p:spTgt>
                                        </p:tgtEl>
                                      </p:cBhvr>
                                      <p:from x="10000" y="10000"/>
                                      <p:to x="200000" y="450000"/>
                                    </p:animScale>
                                    <p:animScale>
                                      <p:cBhvr>
                                        <p:cTn id="119" dur="615" accel="100000" fill="hold">
                                          <p:stCondLst>
                                            <p:cond delay="385"/>
                                          </p:stCondLst>
                                        </p:cTn>
                                        <p:tgtEl>
                                          <p:spTgt spid="21">
                                            <p:txEl>
                                              <p:pRg st="11" end="11"/>
                                            </p:txEl>
                                          </p:spTgt>
                                        </p:tgtEl>
                                      </p:cBhvr>
                                      <p:from x="200000" y="450000"/>
                                      <p:to x="100000" y="100000"/>
                                    </p:animScale>
                                    <p:set>
                                      <p:cBhvr>
                                        <p:cTn id="120" dur="385" fill="hold"/>
                                        <p:tgtEl>
                                          <p:spTgt spid="21">
                                            <p:txEl>
                                              <p:pRg st="11" end="11"/>
                                            </p:txEl>
                                          </p:spTgt>
                                        </p:tgtEl>
                                        <p:attrNameLst>
                                          <p:attrName>ppt_x</p:attrName>
                                        </p:attrNameLst>
                                      </p:cBhvr>
                                      <p:to>
                                        <p:strVal val="(0.5)"/>
                                      </p:to>
                                    </p:set>
                                    <p:anim from="(0.5)" to="(#ppt_x)" calcmode="lin" valueType="num">
                                      <p:cBhvr>
                                        <p:cTn id="121" dur="615" accel="100000" fill="hold">
                                          <p:stCondLst>
                                            <p:cond delay="385"/>
                                          </p:stCondLst>
                                        </p:cTn>
                                        <p:tgtEl>
                                          <p:spTgt spid="21">
                                            <p:txEl>
                                              <p:pRg st="11" end="11"/>
                                            </p:txEl>
                                          </p:spTgt>
                                        </p:tgtEl>
                                        <p:attrNameLst>
                                          <p:attrName>ppt_x</p:attrName>
                                        </p:attrNameLst>
                                      </p:cBhvr>
                                    </p:anim>
                                    <p:set>
                                      <p:cBhvr>
                                        <p:cTn id="122" dur="385" fill="hold"/>
                                        <p:tgtEl>
                                          <p:spTgt spid="21">
                                            <p:txEl>
                                              <p:pRg st="11" end="11"/>
                                            </p:txEl>
                                          </p:spTgt>
                                        </p:tgtEl>
                                        <p:attrNameLst>
                                          <p:attrName>ppt_y</p:attrName>
                                        </p:attrNameLst>
                                      </p:cBhvr>
                                      <p:to>
                                        <p:strVal val="(#ppt_y+0.4)"/>
                                      </p:to>
                                    </p:set>
                                    <p:anim from="(#ppt_y+0.4)" to="(#ppt_y)" calcmode="lin" valueType="num">
                                      <p:cBhvr>
                                        <p:cTn id="123" dur="615" accel="100000" fill="hold">
                                          <p:stCondLst>
                                            <p:cond delay="385"/>
                                          </p:stCondLst>
                                        </p:cTn>
                                        <p:tgtEl>
                                          <p:spTgt spid="21">
                                            <p:txEl>
                                              <p:pRg st="11" end="11"/>
                                            </p:txEl>
                                          </p:spTgt>
                                        </p:tgtEl>
                                        <p:attrNameLst>
                                          <p:attrName>ppt_y</p:attrName>
                                        </p:attrNameLst>
                                      </p:cBhvr>
                                    </p:anim>
                                  </p:childTnLst>
                                </p:cTn>
                              </p:par>
                            </p:childTnLst>
                          </p:cTn>
                        </p:par>
                        <p:par>
                          <p:cTn id="124" fill="hold">
                            <p:stCondLst>
                              <p:cond delay="12000"/>
                            </p:stCondLst>
                            <p:childTnLst>
                              <p:par>
                                <p:cTn id="125" presetID="51" presetClass="entr" presetSubtype="0" fill="hold" nodeType="afterEffect">
                                  <p:stCondLst>
                                    <p:cond delay="0"/>
                                  </p:stCondLst>
                                  <p:childTnLst>
                                    <p:set>
                                      <p:cBhvr>
                                        <p:cTn id="126" dur="1" fill="hold">
                                          <p:stCondLst>
                                            <p:cond delay="0"/>
                                          </p:stCondLst>
                                        </p:cTn>
                                        <p:tgtEl>
                                          <p:spTgt spid="21">
                                            <p:txEl>
                                              <p:pRg st="12" end="12"/>
                                            </p:txEl>
                                          </p:spTgt>
                                        </p:tgtEl>
                                        <p:attrNameLst>
                                          <p:attrName>style.visibility</p:attrName>
                                        </p:attrNameLst>
                                      </p:cBhvr>
                                      <p:to>
                                        <p:strVal val="visible"/>
                                      </p:to>
                                    </p:set>
                                    <p:animEffect transition="in" filter="fade">
                                      <p:cBhvr>
                                        <p:cTn id="127" dur="385" decel="100000"/>
                                        <p:tgtEl>
                                          <p:spTgt spid="21">
                                            <p:txEl>
                                              <p:pRg st="12" end="12"/>
                                            </p:txEl>
                                          </p:spTgt>
                                        </p:tgtEl>
                                      </p:cBhvr>
                                    </p:animEffect>
                                    <p:animScale>
                                      <p:cBhvr>
                                        <p:cTn id="128" dur="385" decel="100000"/>
                                        <p:tgtEl>
                                          <p:spTgt spid="21">
                                            <p:txEl>
                                              <p:pRg st="12" end="12"/>
                                            </p:txEl>
                                          </p:spTgt>
                                        </p:tgtEl>
                                      </p:cBhvr>
                                      <p:from x="10000" y="10000"/>
                                      <p:to x="200000" y="450000"/>
                                    </p:animScale>
                                    <p:animScale>
                                      <p:cBhvr>
                                        <p:cTn id="129" dur="615" accel="100000" fill="hold">
                                          <p:stCondLst>
                                            <p:cond delay="385"/>
                                          </p:stCondLst>
                                        </p:cTn>
                                        <p:tgtEl>
                                          <p:spTgt spid="21">
                                            <p:txEl>
                                              <p:pRg st="12" end="12"/>
                                            </p:txEl>
                                          </p:spTgt>
                                        </p:tgtEl>
                                      </p:cBhvr>
                                      <p:from x="200000" y="450000"/>
                                      <p:to x="100000" y="100000"/>
                                    </p:animScale>
                                    <p:set>
                                      <p:cBhvr>
                                        <p:cTn id="130" dur="385" fill="hold"/>
                                        <p:tgtEl>
                                          <p:spTgt spid="21">
                                            <p:txEl>
                                              <p:pRg st="12" end="12"/>
                                            </p:txEl>
                                          </p:spTgt>
                                        </p:tgtEl>
                                        <p:attrNameLst>
                                          <p:attrName>ppt_x</p:attrName>
                                        </p:attrNameLst>
                                      </p:cBhvr>
                                      <p:to>
                                        <p:strVal val="(0.5)"/>
                                      </p:to>
                                    </p:set>
                                    <p:anim from="(0.5)" to="(#ppt_x)" calcmode="lin" valueType="num">
                                      <p:cBhvr>
                                        <p:cTn id="131" dur="615" accel="100000" fill="hold">
                                          <p:stCondLst>
                                            <p:cond delay="385"/>
                                          </p:stCondLst>
                                        </p:cTn>
                                        <p:tgtEl>
                                          <p:spTgt spid="21">
                                            <p:txEl>
                                              <p:pRg st="12" end="12"/>
                                            </p:txEl>
                                          </p:spTgt>
                                        </p:tgtEl>
                                        <p:attrNameLst>
                                          <p:attrName>ppt_x</p:attrName>
                                        </p:attrNameLst>
                                      </p:cBhvr>
                                    </p:anim>
                                    <p:set>
                                      <p:cBhvr>
                                        <p:cTn id="132" dur="385" fill="hold"/>
                                        <p:tgtEl>
                                          <p:spTgt spid="21">
                                            <p:txEl>
                                              <p:pRg st="12" end="12"/>
                                            </p:txEl>
                                          </p:spTgt>
                                        </p:tgtEl>
                                        <p:attrNameLst>
                                          <p:attrName>ppt_y</p:attrName>
                                        </p:attrNameLst>
                                      </p:cBhvr>
                                      <p:to>
                                        <p:strVal val="(#ppt_y+0.4)"/>
                                      </p:to>
                                    </p:set>
                                    <p:anim from="(#ppt_y+0.4)" to="(#ppt_y)" calcmode="lin" valueType="num">
                                      <p:cBhvr>
                                        <p:cTn id="133" dur="615" accel="100000" fill="hold">
                                          <p:stCondLst>
                                            <p:cond delay="385"/>
                                          </p:stCondLst>
                                        </p:cTn>
                                        <p:tgtEl>
                                          <p:spTgt spid="21">
                                            <p:txEl>
                                              <p:pRg st="12" end="12"/>
                                            </p:txEl>
                                          </p:spTgt>
                                        </p:tgtEl>
                                        <p:attrNameLst>
                                          <p:attrName>ppt_y</p:attrName>
                                        </p:attrNameLst>
                                      </p:cBhvr>
                                    </p:anim>
                                  </p:childTnLst>
                                </p:cTn>
                              </p:par>
                            </p:childTnLst>
                          </p:cTn>
                        </p:par>
                        <p:par>
                          <p:cTn id="134" fill="hold">
                            <p:stCondLst>
                              <p:cond delay="13000"/>
                            </p:stCondLst>
                            <p:childTnLst>
                              <p:par>
                                <p:cTn id="135" presetID="51" presetClass="entr" presetSubtype="0" fill="hold" nodeType="afterEffect">
                                  <p:stCondLst>
                                    <p:cond delay="0"/>
                                  </p:stCondLst>
                                  <p:childTnLst>
                                    <p:set>
                                      <p:cBhvr>
                                        <p:cTn id="136" dur="1" fill="hold">
                                          <p:stCondLst>
                                            <p:cond delay="0"/>
                                          </p:stCondLst>
                                        </p:cTn>
                                        <p:tgtEl>
                                          <p:spTgt spid="21">
                                            <p:txEl>
                                              <p:pRg st="13" end="13"/>
                                            </p:txEl>
                                          </p:spTgt>
                                        </p:tgtEl>
                                        <p:attrNameLst>
                                          <p:attrName>style.visibility</p:attrName>
                                        </p:attrNameLst>
                                      </p:cBhvr>
                                      <p:to>
                                        <p:strVal val="visible"/>
                                      </p:to>
                                    </p:set>
                                    <p:animEffect transition="in" filter="fade">
                                      <p:cBhvr>
                                        <p:cTn id="137" dur="385" decel="100000"/>
                                        <p:tgtEl>
                                          <p:spTgt spid="21">
                                            <p:txEl>
                                              <p:pRg st="13" end="13"/>
                                            </p:txEl>
                                          </p:spTgt>
                                        </p:tgtEl>
                                      </p:cBhvr>
                                    </p:animEffect>
                                    <p:animScale>
                                      <p:cBhvr>
                                        <p:cTn id="138" dur="385" decel="100000"/>
                                        <p:tgtEl>
                                          <p:spTgt spid="21">
                                            <p:txEl>
                                              <p:pRg st="13" end="13"/>
                                            </p:txEl>
                                          </p:spTgt>
                                        </p:tgtEl>
                                      </p:cBhvr>
                                      <p:from x="10000" y="10000"/>
                                      <p:to x="200000" y="450000"/>
                                    </p:animScale>
                                    <p:animScale>
                                      <p:cBhvr>
                                        <p:cTn id="139" dur="615" accel="100000" fill="hold">
                                          <p:stCondLst>
                                            <p:cond delay="385"/>
                                          </p:stCondLst>
                                        </p:cTn>
                                        <p:tgtEl>
                                          <p:spTgt spid="21">
                                            <p:txEl>
                                              <p:pRg st="13" end="13"/>
                                            </p:txEl>
                                          </p:spTgt>
                                        </p:tgtEl>
                                      </p:cBhvr>
                                      <p:from x="200000" y="450000"/>
                                      <p:to x="100000" y="100000"/>
                                    </p:animScale>
                                    <p:set>
                                      <p:cBhvr>
                                        <p:cTn id="140" dur="385" fill="hold"/>
                                        <p:tgtEl>
                                          <p:spTgt spid="21">
                                            <p:txEl>
                                              <p:pRg st="13" end="13"/>
                                            </p:txEl>
                                          </p:spTgt>
                                        </p:tgtEl>
                                        <p:attrNameLst>
                                          <p:attrName>ppt_x</p:attrName>
                                        </p:attrNameLst>
                                      </p:cBhvr>
                                      <p:to>
                                        <p:strVal val="(0.5)"/>
                                      </p:to>
                                    </p:set>
                                    <p:anim from="(0.5)" to="(#ppt_x)" calcmode="lin" valueType="num">
                                      <p:cBhvr>
                                        <p:cTn id="141" dur="615" accel="100000" fill="hold">
                                          <p:stCondLst>
                                            <p:cond delay="385"/>
                                          </p:stCondLst>
                                        </p:cTn>
                                        <p:tgtEl>
                                          <p:spTgt spid="21">
                                            <p:txEl>
                                              <p:pRg st="13" end="13"/>
                                            </p:txEl>
                                          </p:spTgt>
                                        </p:tgtEl>
                                        <p:attrNameLst>
                                          <p:attrName>ppt_x</p:attrName>
                                        </p:attrNameLst>
                                      </p:cBhvr>
                                    </p:anim>
                                    <p:set>
                                      <p:cBhvr>
                                        <p:cTn id="142" dur="385" fill="hold"/>
                                        <p:tgtEl>
                                          <p:spTgt spid="21">
                                            <p:txEl>
                                              <p:pRg st="13" end="13"/>
                                            </p:txEl>
                                          </p:spTgt>
                                        </p:tgtEl>
                                        <p:attrNameLst>
                                          <p:attrName>ppt_y</p:attrName>
                                        </p:attrNameLst>
                                      </p:cBhvr>
                                      <p:to>
                                        <p:strVal val="(#ppt_y+0.4)"/>
                                      </p:to>
                                    </p:set>
                                    <p:anim from="(#ppt_y+0.4)" to="(#ppt_y)" calcmode="lin" valueType="num">
                                      <p:cBhvr>
                                        <p:cTn id="143" dur="615" accel="100000" fill="hold">
                                          <p:stCondLst>
                                            <p:cond delay="385"/>
                                          </p:stCondLst>
                                        </p:cTn>
                                        <p:tgtEl>
                                          <p:spTgt spid="21">
                                            <p:txEl>
                                              <p:pRg st="13" end="13"/>
                                            </p:txEl>
                                          </p:spTgt>
                                        </p:tgtEl>
                                        <p:attrNameLst>
                                          <p:attrName>ppt_y</p:attrName>
                                        </p:attrNameLst>
                                      </p:cBhvr>
                                    </p:anim>
                                  </p:childTnLst>
                                </p:cTn>
                              </p:par>
                            </p:childTnLst>
                          </p:cTn>
                        </p:par>
                        <p:par>
                          <p:cTn id="144" fill="hold">
                            <p:stCondLst>
                              <p:cond delay="14000"/>
                            </p:stCondLst>
                            <p:childTnLst>
                              <p:par>
                                <p:cTn id="145" presetID="51" presetClass="entr" presetSubtype="0" fill="hold" nodeType="afterEffect">
                                  <p:stCondLst>
                                    <p:cond delay="0"/>
                                  </p:stCondLst>
                                  <p:childTnLst>
                                    <p:set>
                                      <p:cBhvr>
                                        <p:cTn id="146" dur="1" fill="hold">
                                          <p:stCondLst>
                                            <p:cond delay="0"/>
                                          </p:stCondLst>
                                        </p:cTn>
                                        <p:tgtEl>
                                          <p:spTgt spid="21">
                                            <p:txEl>
                                              <p:pRg st="14" end="14"/>
                                            </p:txEl>
                                          </p:spTgt>
                                        </p:tgtEl>
                                        <p:attrNameLst>
                                          <p:attrName>style.visibility</p:attrName>
                                        </p:attrNameLst>
                                      </p:cBhvr>
                                      <p:to>
                                        <p:strVal val="visible"/>
                                      </p:to>
                                    </p:set>
                                    <p:animEffect transition="in" filter="fade">
                                      <p:cBhvr>
                                        <p:cTn id="147" dur="385" decel="100000"/>
                                        <p:tgtEl>
                                          <p:spTgt spid="21">
                                            <p:txEl>
                                              <p:pRg st="14" end="14"/>
                                            </p:txEl>
                                          </p:spTgt>
                                        </p:tgtEl>
                                      </p:cBhvr>
                                    </p:animEffect>
                                    <p:animScale>
                                      <p:cBhvr>
                                        <p:cTn id="148" dur="385" decel="100000"/>
                                        <p:tgtEl>
                                          <p:spTgt spid="21">
                                            <p:txEl>
                                              <p:pRg st="14" end="14"/>
                                            </p:txEl>
                                          </p:spTgt>
                                        </p:tgtEl>
                                      </p:cBhvr>
                                      <p:from x="10000" y="10000"/>
                                      <p:to x="200000" y="450000"/>
                                    </p:animScale>
                                    <p:animScale>
                                      <p:cBhvr>
                                        <p:cTn id="149" dur="615" accel="100000" fill="hold">
                                          <p:stCondLst>
                                            <p:cond delay="385"/>
                                          </p:stCondLst>
                                        </p:cTn>
                                        <p:tgtEl>
                                          <p:spTgt spid="21">
                                            <p:txEl>
                                              <p:pRg st="14" end="14"/>
                                            </p:txEl>
                                          </p:spTgt>
                                        </p:tgtEl>
                                      </p:cBhvr>
                                      <p:from x="200000" y="450000"/>
                                      <p:to x="100000" y="100000"/>
                                    </p:animScale>
                                    <p:set>
                                      <p:cBhvr>
                                        <p:cTn id="150" dur="385" fill="hold"/>
                                        <p:tgtEl>
                                          <p:spTgt spid="21">
                                            <p:txEl>
                                              <p:pRg st="14" end="14"/>
                                            </p:txEl>
                                          </p:spTgt>
                                        </p:tgtEl>
                                        <p:attrNameLst>
                                          <p:attrName>ppt_x</p:attrName>
                                        </p:attrNameLst>
                                      </p:cBhvr>
                                      <p:to>
                                        <p:strVal val="(0.5)"/>
                                      </p:to>
                                    </p:set>
                                    <p:anim from="(0.5)" to="(#ppt_x)" calcmode="lin" valueType="num">
                                      <p:cBhvr>
                                        <p:cTn id="151" dur="615" accel="100000" fill="hold">
                                          <p:stCondLst>
                                            <p:cond delay="385"/>
                                          </p:stCondLst>
                                        </p:cTn>
                                        <p:tgtEl>
                                          <p:spTgt spid="21">
                                            <p:txEl>
                                              <p:pRg st="14" end="14"/>
                                            </p:txEl>
                                          </p:spTgt>
                                        </p:tgtEl>
                                        <p:attrNameLst>
                                          <p:attrName>ppt_x</p:attrName>
                                        </p:attrNameLst>
                                      </p:cBhvr>
                                    </p:anim>
                                    <p:set>
                                      <p:cBhvr>
                                        <p:cTn id="152" dur="385" fill="hold"/>
                                        <p:tgtEl>
                                          <p:spTgt spid="21">
                                            <p:txEl>
                                              <p:pRg st="14" end="14"/>
                                            </p:txEl>
                                          </p:spTgt>
                                        </p:tgtEl>
                                        <p:attrNameLst>
                                          <p:attrName>ppt_y</p:attrName>
                                        </p:attrNameLst>
                                      </p:cBhvr>
                                      <p:to>
                                        <p:strVal val="(#ppt_y+0.4)"/>
                                      </p:to>
                                    </p:set>
                                    <p:anim from="(#ppt_y+0.4)" to="(#ppt_y)" calcmode="lin" valueType="num">
                                      <p:cBhvr>
                                        <p:cTn id="153" dur="615" accel="100000" fill="hold">
                                          <p:stCondLst>
                                            <p:cond delay="385"/>
                                          </p:stCondLst>
                                        </p:cTn>
                                        <p:tgtEl>
                                          <p:spTgt spid="21">
                                            <p:txEl>
                                              <p:pRg st="14" end="14"/>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solidFill>
                  <a:srgbClr val="D60093"/>
                </a:solidFill>
                <a:effectLst>
                  <a:glow rad="139700">
                    <a:schemeClr val="accent3">
                      <a:satMod val="175000"/>
                      <a:alpha val="40000"/>
                    </a:schemeClr>
                  </a:glow>
                </a:effectLst>
                <a:cs typeface="B Titr" pitchFamily="2" charset="-78"/>
              </a:rPr>
              <a:t>عناصر پایه</a:t>
            </a:r>
            <a:r>
              <a:rPr lang="fa-IR" dirty="0" smtClean="0">
                <a:solidFill>
                  <a:srgbClr val="D60093"/>
                </a:solidFill>
                <a:effectLst>
                  <a:glow rad="139700">
                    <a:schemeClr val="accent3">
                      <a:satMod val="175000"/>
                      <a:alpha val="40000"/>
                    </a:schemeClr>
                  </a:glow>
                </a:effectLst>
                <a:cs typeface="B Titr" pitchFamily="2" charset="-78"/>
              </a:rPr>
              <a:t> در </a:t>
            </a:r>
            <a:r>
              <a:rPr lang="ar-SA" dirty="0" smtClean="0">
                <a:solidFill>
                  <a:srgbClr val="D60093"/>
                </a:solidFill>
                <a:effectLst>
                  <a:glow rad="139700">
                    <a:schemeClr val="accent3">
                      <a:satMod val="175000"/>
                      <a:alpha val="40000"/>
                    </a:schemeClr>
                  </a:glow>
                </a:effectLst>
                <a:cs typeface="B Titr" pitchFamily="2" charset="-78"/>
              </a:rPr>
              <a:t>فناوری نانو</a:t>
            </a:r>
            <a:endParaRPr lang="fa-IR" dirty="0">
              <a:solidFill>
                <a:srgbClr val="D60093"/>
              </a:solidFill>
              <a:effectLst>
                <a:glow rad="139700">
                  <a:schemeClr val="accent3">
                    <a:satMod val="175000"/>
                    <a:alpha val="40000"/>
                  </a:schemeClr>
                </a:glow>
              </a:effectLst>
              <a:cs typeface="B Titr" pitchFamily="2" charset="-78"/>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874" y="1643050"/>
            <a:ext cx="2294738" cy="19720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873" y="4286256"/>
            <a:ext cx="2294738" cy="16937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501395" y="6072206"/>
            <a:ext cx="428323" cy="369332"/>
          </a:xfrm>
          <a:prstGeom prst="rect">
            <a:avLst/>
          </a:prstGeom>
          <a:noFill/>
        </p:spPr>
        <p:txBody>
          <a:bodyPr wrap="none" rtlCol="1">
            <a:spAutoFit/>
          </a:bodyPr>
          <a:lstStyle/>
          <a:p>
            <a:r>
              <a:rPr lang="fa-IR" dirty="0" smtClean="0"/>
              <a:t>15</a:t>
            </a:r>
            <a:endParaRPr lang="fa-IR" dirty="0"/>
          </a:p>
        </p:txBody>
      </p:sp>
      <p:sp>
        <p:nvSpPr>
          <p:cNvPr id="8" name="TextBox 7"/>
          <p:cNvSpPr txBox="1"/>
          <p:nvPr/>
        </p:nvSpPr>
        <p:spPr>
          <a:xfrm>
            <a:off x="3428992" y="1357298"/>
            <a:ext cx="5000660" cy="5466112"/>
          </a:xfrm>
          <a:prstGeom prst="rect">
            <a:avLst/>
          </a:prstGeom>
          <a:noFill/>
        </p:spPr>
        <p:txBody>
          <a:bodyPr wrap="square" rtlCol="0">
            <a:spAutoFit/>
          </a:bodyPr>
          <a:lstStyle/>
          <a:p>
            <a:pPr marL="342900" lvl="0" indent="-342900" algn="just" fontAlgn="base">
              <a:spcBef>
                <a:spcPct val="20000"/>
              </a:spcBef>
              <a:spcAft>
                <a:spcPct val="0"/>
              </a:spcAft>
              <a:buClr>
                <a:srgbClr val="FFCC00"/>
              </a:buClr>
            </a:pPr>
            <a:r>
              <a:rPr lang="fa-IR" sz="2400" b="1" kern="0" dirty="0" smtClean="0">
                <a:solidFill>
                  <a:prstClr val="black"/>
                </a:solidFill>
                <a:cs typeface="B Nazanin" pitchFamily="2" charset="-78"/>
              </a:rPr>
              <a:t>1-</a:t>
            </a:r>
            <a:r>
              <a:rPr lang="en-US" sz="2400" b="1" kern="0" dirty="0" smtClean="0">
                <a:solidFill>
                  <a:prstClr val="black"/>
                </a:solidFill>
                <a:cs typeface="B Nazanin" pitchFamily="2" charset="-78"/>
              </a:rPr>
              <a:t> </a:t>
            </a:r>
            <a:r>
              <a:rPr lang="ar-SA" sz="2400" b="1" kern="0" dirty="0" smtClean="0">
                <a:solidFill>
                  <a:prstClr val="black"/>
                </a:solidFill>
                <a:cs typeface="B Nazanin" pitchFamily="2" charset="-78"/>
              </a:rPr>
              <a:t>نانو ذرات</a:t>
            </a:r>
            <a:endParaRPr lang="en-US" sz="2400" b="1" kern="0" dirty="0" smtClean="0">
              <a:solidFill>
                <a:prstClr val="black"/>
              </a:solidFill>
              <a:cs typeface="B Nazanin" pitchFamily="2" charset="-78"/>
            </a:endParaRPr>
          </a:p>
          <a:p>
            <a:pPr marL="342900" lvl="0" indent="-342900" algn="just" fontAlgn="base">
              <a:spcBef>
                <a:spcPct val="20000"/>
              </a:spcBef>
              <a:spcAft>
                <a:spcPct val="0"/>
              </a:spcAft>
              <a:buClr>
                <a:srgbClr val="FFCC00"/>
              </a:buClr>
            </a:pPr>
            <a:r>
              <a:rPr lang="ar-SA" sz="2400" kern="0" dirty="0" smtClean="0">
                <a:solidFill>
                  <a:prstClr val="black"/>
                </a:solidFill>
                <a:cs typeface="B Nazanin" pitchFamily="2" charset="-78"/>
              </a:rPr>
              <a:t>اولین و مهمترین عنصر پایه، نانو ذره است. منظور از نانو ذره، ذراتی با ابعادی</a:t>
            </a:r>
            <a:r>
              <a:rPr lang="en-US" sz="2400" kern="0" dirty="0" smtClean="0">
                <a:solidFill>
                  <a:prstClr val="black"/>
                </a:solidFill>
                <a:cs typeface="B Nazanin" pitchFamily="2" charset="-78"/>
              </a:rPr>
              <a:t> </a:t>
            </a:r>
            <a:r>
              <a:rPr lang="ar-SA" sz="2400" kern="0" dirty="0" smtClean="0">
                <a:solidFill>
                  <a:prstClr val="black"/>
                </a:solidFill>
                <a:cs typeface="B Nazanin" pitchFamily="2" charset="-78"/>
              </a:rPr>
              <a:t>در حدود </a:t>
            </a:r>
            <a:r>
              <a:rPr lang="fa-IR" sz="2400" kern="0" dirty="0" smtClean="0">
                <a:solidFill>
                  <a:prstClr val="black"/>
                </a:solidFill>
                <a:cs typeface="B Nazanin" pitchFamily="2" charset="-78"/>
              </a:rPr>
              <a:t>۱</a:t>
            </a:r>
            <a:r>
              <a:rPr lang="ar-SA" sz="2400" kern="0" dirty="0" smtClean="0">
                <a:solidFill>
                  <a:prstClr val="black"/>
                </a:solidFill>
                <a:cs typeface="B Nazanin" pitchFamily="2" charset="-78"/>
              </a:rPr>
              <a:t> تا </a:t>
            </a:r>
            <a:r>
              <a:rPr lang="fa-IR" sz="2400" kern="0" dirty="0" smtClean="0">
                <a:solidFill>
                  <a:prstClr val="black"/>
                </a:solidFill>
                <a:cs typeface="B Nazanin" pitchFamily="2" charset="-78"/>
              </a:rPr>
              <a:t>۱۰۰</a:t>
            </a:r>
            <a:r>
              <a:rPr lang="ar-SA" sz="2400" kern="0" dirty="0" smtClean="0">
                <a:solidFill>
                  <a:prstClr val="black"/>
                </a:solidFill>
                <a:cs typeface="B Nazanin" pitchFamily="2" charset="-78"/>
              </a:rPr>
              <a:t> نانومتر و در هر سه بعد می باشد. نانو ذرات می</a:t>
            </a:r>
            <a:r>
              <a:rPr lang="en-US" sz="2400" kern="0" dirty="0" smtClean="0">
                <a:solidFill>
                  <a:prstClr val="black"/>
                </a:solidFill>
                <a:cs typeface="B Nazanin" pitchFamily="2" charset="-78"/>
              </a:rPr>
              <a:t> </a:t>
            </a:r>
            <a:r>
              <a:rPr lang="ar-SA" sz="2400" kern="0" dirty="0" smtClean="0">
                <a:solidFill>
                  <a:prstClr val="black"/>
                </a:solidFill>
                <a:cs typeface="B Nazanin" pitchFamily="2" charset="-78"/>
              </a:rPr>
              <a:t>توانند</a:t>
            </a:r>
            <a:r>
              <a:rPr lang="fa-IR" sz="2400" kern="0" dirty="0" smtClean="0">
                <a:solidFill>
                  <a:prstClr val="black"/>
                </a:solidFill>
                <a:cs typeface="B Nazanin" pitchFamily="2" charset="-78"/>
              </a:rPr>
              <a:t> </a:t>
            </a:r>
            <a:r>
              <a:rPr lang="ar-SA" sz="2400" kern="0" dirty="0" smtClean="0">
                <a:solidFill>
                  <a:prstClr val="black"/>
                </a:solidFill>
                <a:cs typeface="B Nazanin" pitchFamily="2" charset="-78"/>
              </a:rPr>
              <a:t>از مواد مختلفی تشکیل شوند، مانند نانو ذرات فلزی، سرامیکی و</a:t>
            </a:r>
            <a:r>
              <a:rPr lang="en-US" sz="2400" kern="0" dirty="0" smtClean="0">
                <a:solidFill>
                  <a:prstClr val="black"/>
                </a:solidFill>
                <a:cs typeface="B Nazanin" pitchFamily="2" charset="-78"/>
              </a:rPr>
              <a:t>….</a:t>
            </a:r>
            <a:endParaRPr lang="fa-IR" sz="2400" kern="0" dirty="0" smtClean="0">
              <a:solidFill>
                <a:prstClr val="black"/>
              </a:solidFill>
              <a:cs typeface="B Nazanin" pitchFamily="2" charset="-78"/>
            </a:endParaRPr>
          </a:p>
          <a:p>
            <a:pPr marL="342900" lvl="0" indent="-342900" algn="just" fontAlgn="base">
              <a:spcBef>
                <a:spcPct val="20000"/>
              </a:spcBef>
              <a:spcAft>
                <a:spcPct val="0"/>
              </a:spcAft>
              <a:buClr>
                <a:srgbClr val="FFCC00"/>
              </a:buClr>
            </a:pPr>
            <a:endParaRPr lang="fa-IR" sz="2400" kern="0" dirty="0" smtClean="0">
              <a:solidFill>
                <a:prstClr val="black"/>
              </a:solidFill>
              <a:cs typeface="B Nazanin" pitchFamily="2" charset="-78"/>
            </a:endParaRPr>
          </a:p>
          <a:p>
            <a:pPr marL="342900" lvl="0" indent="-342900" algn="just" fontAlgn="base">
              <a:spcBef>
                <a:spcPct val="20000"/>
              </a:spcBef>
              <a:spcAft>
                <a:spcPct val="0"/>
              </a:spcAft>
              <a:buClr>
                <a:srgbClr val="FFCC00"/>
              </a:buClr>
            </a:pPr>
            <a:r>
              <a:rPr lang="fa-IR" sz="2400" b="1" kern="0" dirty="0" smtClean="0">
                <a:solidFill>
                  <a:prstClr val="black"/>
                </a:solidFill>
                <a:cs typeface="B Nazanin" pitchFamily="2" charset="-78"/>
              </a:rPr>
              <a:t>۲</a:t>
            </a:r>
            <a:r>
              <a:rPr lang="en-US" sz="2400" b="1" kern="0" dirty="0" smtClean="0">
                <a:solidFill>
                  <a:prstClr val="black"/>
                </a:solidFill>
                <a:cs typeface="B Nazanin" pitchFamily="2" charset="-78"/>
              </a:rPr>
              <a:t>- </a:t>
            </a:r>
            <a:r>
              <a:rPr lang="ar-SA" sz="2400" b="1" kern="0" dirty="0" smtClean="0">
                <a:solidFill>
                  <a:prstClr val="black"/>
                </a:solidFill>
                <a:cs typeface="B Nazanin" pitchFamily="2" charset="-78"/>
              </a:rPr>
              <a:t>نانولوله های کربنی</a:t>
            </a:r>
            <a:endParaRPr lang="en-US" sz="2400" b="1" kern="0" dirty="0" smtClean="0">
              <a:solidFill>
                <a:prstClr val="black"/>
              </a:solidFill>
              <a:cs typeface="B Nazanin" pitchFamily="2" charset="-78"/>
            </a:endParaRPr>
          </a:p>
          <a:p>
            <a:pPr marL="342900" lvl="0" indent="-342900" algn="just" fontAlgn="base">
              <a:spcBef>
                <a:spcPct val="20000"/>
              </a:spcBef>
              <a:spcAft>
                <a:spcPct val="0"/>
              </a:spcAft>
              <a:buClr>
                <a:srgbClr val="FFCC00"/>
              </a:buClr>
            </a:pPr>
            <a:r>
              <a:rPr lang="ar-SA" sz="2400" kern="0" dirty="0" smtClean="0">
                <a:solidFill>
                  <a:prstClr val="black"/>
                </a:solidFill>
                <a:cs typeface="B Nazanin" pitchFamily="2" charset="-78"/>
              </a:rPr>
              <a:t>این عنصر پایه در سال </a:t>
            </a:r>
            <a:r>
              <a:rPr lang="fa-IR" sz="2400" kern="0" dirty="0" smtClean="0">
                <a:solidFill>
                  <a:prstClr val="black"/>
                </a:solidFill>
                <a:cs typeface="B Nazanin" pitchFamily="2" charset="-78"/>
              </a:rPr>
              <a:t>۱۹۹۱</a:t>
            </a:r>
            <a:r>
              <a:rPr lang="ar-SA" sz="2400" kern="0" dirty="0" smtClean="0">
                <a:solidFill>
                  <a:prstClr val="black"/>
                </a:solidFill>
                <a:cs typeface="B Nazanin" pitchFamily="2" charset="-78"/>
              </a:rPr>
              <a:t> توسط دانشمندان ژاپنی کشف شد و در حقیقت لوله هایی از جنس گرافیک می باشند. این نانولوله ها دارای اشکال و اندازه های مختلفی هستند و</a:t>
            </a:r>
            <a:r>
              <a:rPr lang="en-US" sz="2400" kern="0" dirty="0" smtClean="0">
                <a:solidFill>
                  <a:prstClr val="black"/>
                </a:solidFill>
                <a:cs typeface="B Nazanin" pitchFamily="2" charset="-78"/>
              </a:rPr>
              <a:t> </a:t>
            </a:r>
            <a:r>
              <a:rPr lang="ar-SA" sz="2400" kern="0" dirty="0" smtClean="0">
                <a:solidFill>
                  <a:prstClr val="black"/>
                </a:solidFill>
                <a:cs typeface="B Nazanin" pitchFamily="2" charset="-78"/>
              </a:rPr>
              <a:t>می توانند تک دیواره یا چند دیواره باشند.</a:t>
            </a:r>
            <a:endParaRPr lang="en-US" sz="2400" kern="0" dirty="0" smtClean="0">
              <a:solidFill>
                <a:prstClr val="black"/>
              </a:solidFill>
              <a:cs typeface="B Nazanin" pitchFamily="2" charset="-78"/>
            </a:endParaRPr>
          </a:p>
          <a:p>
            <a:endParaRPr lang="en-US"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xEl>
                                              <p:pRg st="1" end="1"/>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10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8">
                                            <p:txEl>
                                              <p:pRg st="3" end="3"/>
                                            </p:txEl>
                                          </p:spTgt>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10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32" dur="1000" fill="hold"/>
                                        <p:tgtEl>
                                          <p:spTgt spid="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txEl>
                                              <p:pRg st="4" end="4"/>
                                            </p:txEl>
                                          </p:spTgt>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ppt_x</p:attrName>
                                        </p:attrNameLst>
                                      </p:cBhvr>
                                      <p:tavLst>
                                        <p:tav tm="0">
                                          <p:val>
                                            <p:strVal val="#ppt_x-.2"/>
                                          </p:val>
                                        </p:tav>
                                        <p:tav tm="100000">
                                          <p:val>
                                            <p:strVal val="#ppt_x"/>
                                          </p:val>
                                        </p:tav>
                                      </p:tavLst>
                                    </p:anim>
                                    <p:anim calcmode="lin" valueType="num">
                                      <p:cBhvr>
                                        <p:cTn id="3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solidFill>
                  <a:srgbClr val="D60093"/>
                </a:solidFill>
                <a:effectLst>
                  <a:glow rad="139700">
                    <a:schemeClr val="accent3">
                      <a:satMod val="175000"/>
                      <a:alpha val="40000"/>
                    </a:schemeClr>
                  </a:glow>
                </a:effectLst>
                <a:cs typeface="B Titr" pitchFamily="2" charset="-78"/>
              </a:rPr>
              <a:t>عناصر پایه</a:t>
            </a:r>
            <a:r>
              <a:rPr lang="fa-IR" dirty="0" smtClean="0">
                <a:solidFill>
                  <a:srgbClr val="D60093"/>
                </a:solidFill>
                <a:effectLst>
                  <a:glow rad="139700">
                    <a:schemeClr val="accent3">
                      <a:satMod val="175000"/>
                      <a:alpha val="40000"/>
                    </a:schemeClr>
                  </a:glow>
                </a:effectLst>
                <a:cs typeface="B Titr" pitchFamily="2" charset="-78"/>
              </a:rPr>
              <a:t> در </a:t>
            </a:r>
            <a:r>
              <a:rPr lang="ar-SA" dirty="0" smtClean="0">
                <a:solidFill>
                  <a:srgbClr val="D60093"/>
                </a:solidFill>
                <a:effectLst>
                  <a:glow rad="139700">
                    <a:schemeClr val="accent3">
                      <a:satMod val="175000"/>
                      <a:alpha val="40000"/>
                    </a:schemeClr>
                  </a:glow>
                </a:effectLst>
                <a:cs typeface="B Titr" pitchFamily="2" charset="-78"/>
              </a:rPr>
              <a:t>فناوری نانو</a:t>
            </a:r>
            <a:endParaRPr lang="fa-IR" dirty="0">
              <a:solidFill>
                <a:srgbClr val="D60093"/>
              </a:solidFill>
              <a:effectLst>
                <a:glow rad="139700">
                  <a:schemeClr val="accent3">
                    <a:satMod val="175000"/>
                    <a:alpha val="40000"/>
                  </a:schemeClr>
                </a:glow>
              </a:effectLst>
              <a:cs typeface="B Titr" pitchFamily="2" charset="-78"/>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34" y="1571612"/>
            <a:ext cx="1679944" cy="20470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727" y="4386282"/>
            <a:ext cx="1871133" cy="1828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501395" y="6072206"/>
            <a:ext cx="428323" cy="369332"/>
          </a:xfrm>
          <a:prstGeom prst="rect">
            <a:avLst/>
          </a:prstGeom>
          <a:noFill/>
        </p:spPr>
        <p:txBody>
          <a:bodyPr wrap="none" rtlCol="1">
            <a:spAutoFit/>
          </a:bodyPr>
          <a:lstStyle/>
          <a:p>
            <a:r>
              <a:rPr lang="fa-IR" dirty="0" smtClean="0"/>
              <a:t>16</a:t>
            </a:r>
            <a:endParaRPr lang="fa-IR" dirty="0"/>
          </a:p>
        </p:txBody>
      </p:sp>
      <p:sp>
        <p:nvSpPr>
          <p:cNvPr id="10" name="TextBox 9"/>
          <p:cNvSpPr txBox="1"/>
          <p:nvPr/>
        </p:nvSpPr>
        <p:spPr>
          <a:xfrm>
            <a:off x="3214678" y="1071546"/>
            <a:ext cx="5143536" cy="6192464"/>
          </a:xfrm>
          <a:prstGeom prst="rect">
            <a:avLst/>
          </a:prstGeom>
          <a:noFill/>
        </p:spPr>
        <p:txBody>
          <a:bodyPr wrap="square" rtlCol="0">
            <a:spAutoFit/>
          </a:bodyPr>
          <a:lstStyle/>
          <a:p>
            <a:pPr marL="342900" lvl="0" indent="-342900" algn="just" fontAlgn="base">
              <a:spcBef>
                <a:spcPct val="20000"/>
              </a:spcBef>
              <a:spcAft>
                <a:spcPct val="0"/>
              </a:spcAft>
              <a:buClr>
                <a:srgbClr val="FFCC00"/>
              </a:buClr>
            </a:pPr>
            <a:endParaRPr lang="en-US" sz="2000" kern="0" dirty="0" smtClean="0">
              <a:solidFill>
                <a:prstClr val="black"/>
              </a:solidFill>
              <a:cs typeface="B Nazanin" pitchFamily="2" charset="-78"/>
            </a:endParaRPr>
          </a:p>
          <a:p>
            <a:pPr marL="342900" lvl="0" indent="-342900" algn="just" fontAlgn="base">
              <a:spcBef>
                <a:spcPct val="20000"/>
              </a:spcBef>
              <a:spcAft>
                <a:spcPct val="0"/>
              </a:spcAft>
              <a:buClr>
                <a:srgbClr val="FFCC00"/>
              </a:buClr>
            </a:pPr>
            <a:r>
              <a:rPr lang="fa-IR" sz="2200" b="1" kern="0" dirty="0" smtClean="0">
                <a:solidFill>
                  <a:prstClr val="black"/>
                </a:solidFill>
                <a:cs typeface="B Nazanin" pitchFamily="2" charset="-78"/>
              </a:rPr>
              <a:t>۳</a:t>
            </a:r>
            <a:r>
              <a:rPr lang="en-US" sz="2200" b="1" kern="0" dirty="0" smtClean="0">
                <a:solidFill>
                  <a:prstClr val="black"/>
                </a:solidFill>
                <a:cs typeface="B Nazanin" pitchFamily="2" charset="-78"/>
              </a:rPr>
              <a:t>- </a:t>
            </a:r>
            <a:r>
              <a:rPr lang="ar-SA" sz="2200" b="1" kern="0" dirty="0" smtClean="0">
                <a:solidFill>
                  <a:prstClr val="black"/>
                </a:solidFill>
                <a:cs typeface="B Nazanin" pitchFamily="2" charset="-78"/>
              </a:rPr>
              <a:t>نانو کپسول ها</a:t>
            </a:r>
            <a:endParaRPr lang="en-US" sz="2200" b="1" kern="0" dirty="0" smtClean="0">
              <a:solidFill>
                <a:prstClr val="black"/>
              </a:solidFill>
              <a:cs typeface="B Nazanin" pitchFamily="2" charset="-78"/>
            </a:endParaRPr>
          </a:p>
          <a:p>
            <a:pPr marL="342900" lvl="0" indent="-342900" algn="just" fontAlgn="base">
              <a:spcBef>
                <a:spcPct val="20000"/>
              </a:spcBef>
              <a:spcAft>
                <a:spcPct val="0"/>
              </a:spcAft>
              <a:buClr>
                <a:srgbClr val="FFCC00"/>
              </a:buClr>
            </a:pPr>
            <a:r>
              <a:rPr lang="ar-SA" sz="2200" kern="0" dirty="0" smtClean="0">
                <a:solidFill>
                  <a:prstClr val="black"/>
                </a:solidFill>
                <a:cs typeface="B Nazanin" pitchFamily="2" charset="-78"/>
              </a:rPr>
              <a:t>سومین عنصر پایه، نانوکپسول است. همان طوری که از اسم آن مشخص است، کپسول هایی هستند که قطر نانومتری دارند و می توان مواد مورد نظر را درون آنها قرار داد و کپسوله کرد.</a:t>
            </a:r>
            <a:endParaRPr lang="fa-IR" sz="2200" kern="0" dirty="0" smtClean="0">
              <a:solidFill>
                <a:prstClr val="black"/>
              </a:solidFill>
              <a:cs typeface="B Nazanin" pitchFamily="2" charset="-78"/>
            </a:endParaRPr>
          </a:p>
          <a:p>
            <a:pPr marL="342900" lvl="0" indent="-342900" algn="just" fontAlgn="base">
              <a:spcBef>
                <a:spcPct val="20000"/>
              </a:spcBef>
              <a:spcAft>
                <a:spcPct val="0"/>
              </a:spcAft>
              <a:buClr>
                <a:srgbClr val="FFCC00"/>
              </a:buClr>
            </a:pPr>
            <a:r>
              <a:rPr lang="ar-SA" sz="2200" kern="0" dirty="0" smtClean="0">
                <a:solidFill>
                  <a:prstClr val="black"/>
                </a:solidFill>
                <a:cs typeface="B Nazanin" pitchFamily="2" charset="-78"/>
              </a:rPr>
              <a:t>از نانو کپسول ها در پزشکی برای دارورسانی به سلول های بیمار استفاده می</a:t>
            </a:r>
            <a:r>
              <a:rPr lang="en-US" sz="2200" kern="0" dirty="0" smtClean="0">
                <a:solidFill>
                  <a:prstClr val="black"/>
                </a:solidFill>
                <a:cs typeface="B Nazanin" pitchFamily="2" charset="-78"/>
              </a:rPr>
              <a:t> </a:t>
            </a:r>
            <a:r>
              <a:rPr lang="ar-SA" sz="2200" kern="0" dirty="0" smtClean="0">
                <a:solidFill>
                  <a:prstClr val="black"/>
                </a:solidFill>
                <a:cs typeface="B Nazanin" pitchFamily="2" charset="-78"/>
              </a:rPr>
              <a:t>شود</a:t>
            </a:r>
            <a:r>
              <a:rPr lang="fa-IR" sz="2200" kern="0" dirty="0" smtClean="0">
                <a:solidFill>
                  <a:prstClr val="black"/>
                </a:solidFill>
                <a:cs typeface="B Nazanin" pitchFamily="2" charset="-78"/>
              </a:rPr>
              <a:t>.</a:t>
            </a:r>
          </a:p>
          <a:p>
            <a:pPr marL="342900" lvl="0" indent="-342900" algn="just" fontAlgn="base">
              <a:spcBef>
                <a:spcPct val="20000"/>
              </a:spcBef>
              <a:spcAft>
                <a:spcPct val="0"/>
              </a:spcAft>
              <a:buClr>
                <a:srgbClr val="FFCC00"/>
              </a:buClr>
            </a:pPr>
            <a:endParaRPr lang="fa-IR" sz="2200" kern="0" dirty="0" smtClean="0">
              <a:solidFill>
                <a:prstClr val="black"/>
              </a:solidFill>
              <a:cs typeface="B Nazanin" pitchFamily="2" charset="-78"/>
            </a:endParaRPr>
          </a:p>
          <a:p>
            <a:pPr marL="342900" lvl="0" indent="-342900" algn="just" fontAlgn="base">
              <a:spcBef>
                <a:spcPct val="20000"/>
              </a:spcBef>
              <a:spcAft>
                <a:spcPct val="0"/>
              </a:spcAft>
              <a:buClr>
                <a:srgbClr val="FFCC00"/>
              </a:buClr>
            </a:pPr>
            <a:r>
              <a:rPr lang="fa-IR" sz="2200" b="1" kern="0" dirty="0" smtClean="0">
                <a:solidFill>
                  <a:prstClr val="black"/>
                </a:solidFill>
                <a:cs typeface="B Nazanin" pitchFamily="2" charset="-78"/>
              </a:rPr>
              <a:t>۴</a:t>
            </a:r>
            <a:r>
              <a:rPr lang="en-US" sz="2200" b="1" kern="0" dirty="0" smtClean="0">
                <a:solidFill>
                  <a:prstClr val="black"/>
                </a:solidFill>
                <a:cs typeface="B Nazanin" pitchFamily="2" charset="-78"/>
              </a:rPr>
              <a:t>- </a:t>
            </a:r>
            <a:r>
              <a:rPr lang="ar-SA" sz="2200" b="1" kern="0" dirty="0" smtClean="0">
                <a:solidFill>
                  <a:prstClr val="black"/>
                </a:solidFill>
                <a:cs typeface="B Nazanin" pitchFamily="2" charset="-78"/>
              </a:rPr>
              <a:t>فولرین ها</a:t>
            </a:r>
            <a:r>
              <a:rPr lang="en-US" sz="2200" b="1" kern="0" dirty="0" smtClean="0">
                <a:solidFill>
                  <a:prstClr val="black"/>
                </a:solidFill>
                <a:cs typeface="B Nazanin" pitchFamily="2" charset="-78"/>
              </a:rPr>
              <a:t> </a:t>
            </a:r>
          </a:p>
          <a:p>
            <a:pPr marL="342900" lvl="0" indent="-342900" algn="just" fontAlgn="base">
              <a:spcBef>
                <a:spcPct val="20000"/>
              </a:spcBef>
              <a:spcAft>
                <a:spcPct val="0"/>
              </a:spcAft>
              <a:buClr>
                <a:srgbClr val="FFCC00"/>
              </a:buClr>
            </a:pPr>
            <a:r>
              <a:rPr lang="ar-SA" sz="2200" kern="0" dirty="0" smtClean="0">
                <a:solidFill>
                  <a:prstClr val="black"/>
                </a:solidFill>
                <a:cs typeface="B Nazanin" pitchFamily="2" charset="-78"/>
              </a:rPr>
              <a:t>مهمترین نوع فولرین ها، </a:t>
            </a:r>
            <a:r>
              <a:rPr lang="fa-IR" sz="2200" kern="0" dirty="0" smtClean="0">
                <a:solidFill>
                  <a:prstClr val="black"/>
                </a:solidFill>
                <a:cs typeface="B Nazanin" pitchFamily="2" charset="-78"/>
              </a:rPr>
              <a:t>۶۰</a:t>
            </a:r>
            <a:r>
              <a:rPr lang="en-US" sz="2200" kern="0" dirty="0" smtClean="0">
                <a:solidFill>
                  <a:prstClr val="black"/>
                </a:solidFill>
                <a:cs typeface="B Nazanin" pitchFamily="2" charset="-78"/>
              </a:rPr>
              <a:t>C </a:t>
            </a:r>
            <a:r>
              <a:rPr lang="ar-SA" sz="2200" kern="0" dirty="0" smtClean="0">
                <a:solidFill>
                  <a:prstClr val="black"/>
                </a:solidFill>
                <a:cs typeface="B Nazanin" pitchFamily="2" charset="-78"/>
              </a:rPr>
              <a:t>نام دارد و آن چنان که از نامش پیداست از </a:t>
            </a:r>
            <a:r>
              <a:rPr lang="fa-IR" sz="2200" kern="0" dirty="0" smtClean="0">
                <a:solidFill>
                  <a:prstClr val="black"/>
                </a:solidFill>
                <a:cs typeface="B Nazanin" pitchFamily="2" charset="-78"/>
              </a:rPr>
              <a:t>۶۰</a:t>
            </a:r>
            <a:r>
              <a:rPr lang="ar-SA" sz="2200" kern="0" dirty="0" smtClean="0">
                <a:solidFill>
                  <a:prstClr val="black"/>
                </a:solidFill>
                <a:cs typeface="B Nazanin" pitchFamily="2" charset="-78"/>
              </a:rPr>
              <a:t> اتم کربن تشکیل شده است. این اتم ها به گونه ای در کنار یکدیگر قرار گرفته اند که یک ساختار کروی به دست می دهند</a:t>
            </a:r>
            <a:r>
              <a:rPr lang="en-US" sz="2200" kern="0" dirty="0" smtClean="0">
                <a:solidFill>
                  <a:prstClr val="black"/>
                </a:solidFill>
                <a:cs typeface="B Nazanin" pitchFamily="2" charset="-78"/>
              </a:rPr>
              <a:t>  </a:t>
            </a:r>
            <a:r>
              <a:rPr lang="ar-SA" sz="2200" kern="0" dirty="0" smtClean="0">
                <a:solidFill>
                  <a:prstClr val="black"/>
                </a:solidFill>
                <a:cs typeface="B Nazanin" pitchFamily="2" charset="-78"/>
              </a:rPr>
              <a:t>این ماده کاربردهای گوناگونی در صنایع مختلف دارند</a:t>
            </a:r>
            <a:r>
              <a:rPr lang="fa-IR" sz="2200" kern="0" dirty="0" smtClean="0">
                <a:solidFill>
                  <a:prstClr val="black"/>
                </a:solidFill>
                <a:cs typeface="B Nazanin" pitchFamily="2" charset="-78"/>
              </a:rPr>
              <a:t>.</a:t>
            </a:r>
            <a:r>
              <a:rPr lang="ar-SA" sz="2200" kern="0" dirty="0" smtClean="0">
                <a:solidFill>
                  <a:prstClr val="black"/>
                </a:solidFill>
                <a:cs typeface="B Nazanin" pitchFamily="2" charset="-78"/>
              </a:rPr>
              <a:t> </a:t>
            </a:r>
            <a:endParaRPr lang="en-US" sz="2200" kern="0" dirty="0" smtClean="0">
              <a:solidFill>
                <a:prstClr val="black"/>
              </a:solidFill>
              <a:cs typeface="B Nazanin" pitchFamily="2" charset="-78"/>
            </a:endParaRPr>
          </a:p>
          <a:p>
            <a:pPr marL="342900" lvl="0" indent="-342900" fontAlgn="base">
              <a:spcBef>
                <a:spcPct val="20000"/>
              </a:spcBef>
              <a:spcAft>
                <a:spcPct val="0"/>
              </a:spcAft>
              <a:buClr>
                <a:srgbClr val="FFCC00"/>
              </a:buClr>
            </a:pPr>
            <a:endParaRPr lang="fa-IR" sz="2000" kern="0" dirty="0" smtClean="0">
              <a:solidFill>
                <a:prstClr val="black"/>
              </a:solidFill>
              <a:cs typeface="B Nazanin" pitchFamily="2" charset="-78"/>
            </a:endParaRPr>
          </a:p>
          <a:p>
            <a:endParaRPr lang="en-US"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1000" fill="hold"/>
                                        <p:tgtEl>
                                          <p:spTgt spid="10">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xEl>
                                              <p:pRg st="1" end="1"/>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p:cTn id="13" dur="1000" fill="hold"/>
                                        <p:tgtEl>
                                          <p:spTgt spid="10">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
                                            <p:txEl>
                                              <p:pRg st="2" end="2"/>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p:cTn id="19" dur="1000" fill="hold"/>
                                        <p:tgtEl>
                                          <p:spTgt spid="10">
                                            <p:txEl>
                                              <p:pRg st="3" end="3"/>
                                            </p:txEl>
                                          </p:spTgt>
                                        </p:tgtEl>
                                        <p:attrNameLst>
                                          <p:attrName>ppt_x</p:attrName>
                                        </p:attrNameLst>
                                      </p:cBhvr>
                                      <p:tavLst>
                                        <p:tav tm="0">
                                          <p:val>
                                            <p:strVal val="#ppt_x-.2"/>
                                          </p:val>
                                        </p:tav>
                                        <p:tav tm="100000">
                                          <p:val>
                                            <p:strVal val="#ppt_x"/>
                                          </p:val>
                                        </p:tav>
                                      </p:tavLst>
                                    </p:anim>
                                    <p:anim calcmode="lin" valueType="num">
                                      <p:cBhvr>
                                        <p:cTn id="20" dur="1000" fill="hold"/>
                                        <p:tgtEl>
                                          <p:spTgt spid="1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xEl>
                                              <p:pRg st="3" end="3"/>
                                            </p:txEl>
                                          </p:spTgt>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ppt_x</p:attrName>
                                        </p:attrNameLst>
                                      </p:cBhvr>
                                      <p:tavLst>
                                        <p:tav tm="0">
                                          <p:val>
                                            <p:strVal val="#ppt_x-.2"/>
                                          </p:val>
                                        </p:tav>
                                        <p:tav tm="100000">
                                          <p:val>
                                            <p:strVal val="#ppt_x"/>
                                          </p:val>
                                        </p:tav>
                                      </p:tavLst>
                                    </p:anim>
                                    <p:anim calcmode="lin" valueType="num">
                                      <p:cBhvr>
                                        <p:cTn id="2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p:cTn id="31" dur="1000" fill="hold"/>
                                        <p:tgtEl>
                                          <p:spTgt spid="10">
                                            <p:txEl>
                                              <p:pRg st="5" end="5"/>
                                            </p:txEl>
                                          </p:spTgt>
                                        </p:tgtEl>
                                        <p:attrNameLst>
                                          <p:attrName>ppt_x</p:attrName>
                                        </p:attrNameLst>
                                      </p:cBhvr>
                                      <p:tavLst>
                                        <p:tav tm="0">
                                          <p:val>
                                            <p:strVal val="#ppt_x-.2"/>
                                          </p:val>
                                        </p:tav>
                                        <p:tav tm="100000">
                                          <p:val>
                                            <p:strVal val="#ppt_x"/>
                                          </p:val>
                                        </p:tav>
                                      </p:tavLst>
                                    </p:anim>
                                    <p:anim calcmode="lin" valueType="num">
                                      <p:cBhvr>
                                        <p:cTn id="32" dur="1000" fill="hold"/>
                                        <p:tgtEl>
                                          <p:spTgt spid="10">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0">
                                            <p:txEl>
                                              <p:pRg st="5" end="5"/>
                                            </p:txEl>
                                          </p:spTgt>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 calcmode="lin" valueType="num">
                                      <p:cBhvr>
                                        <p:cTn id="37" dur="1000" fill="hold"/>
                                        <p:tgtEl>
                                          <p:spTgt spid="10">
                                            <p:txEl>
                                              <p:pRg st="6" end="6"/>
                                            </p:txEl>
                                          </p:spTgt>
                                        </p:tgtEl>
                                        <p:attrNameLst>
                                          <p:attrName>ppt_x</p:attrName>
                                        </p:attrNameLst>
                                      </p:cBhvr>
                                      <p:tavLst>
                                        <p:tav tm="0">
                                          <p:val>
                                            <p:strVal val="#ppt_x-.2"/>
                                          </p:val>
                                        </p:tav>
                                        <p:tav tm="100000">
                                          <p:val>
                                            <p:strVal val="#ppt_x"/>
                                          </p:val>
                                        </p:tav>
                                      </p:tavLst>
                                    </p:anim>
                                    <p:anim calcmode="lin" valueType="num">
                                      <p:cBhvr>
                                        <p:cTn id="38" dur="1000" fill="hold"/>
                                        <p:tgtEl>
                                          <p:spTgt spid="10">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0">
                                            <p:txEl>
                                              <p:pRg st="6" end="6"/>
                                            </p:txEl>
                                          </p:spTgt>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ppt_x</p:attrName>
                                        </p:attrNameLst>
                                      </p:cBhvr>
                                      <p:tavLst>
                                        <p:tav tm="0">
                                          <p:val>
                                            <p:strVal val="#ppt_x-.2"/>
                                          </p:val>
                                        </p:tav>
                                        <p:tav tm="100000">
                                          <p:val>
                                            <p:strVal val="#ppt_x"/>
                                          </p:val>
                                        </p:tav>
                                      </p:tavLst>
                                    </p:anim>
                                    <p:anim calcmode="lin" valueType="num">
                                      <p:cBhvr>
                                        <p:cTn id="4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solidFill>
                  <a:srgbClr val="D60093"/>
                </a:solidFill>
                <a:effectLst>
                  <a:glow rad="139700">
                    <a:schemeClr val="accent3">
                      <a:satMod val="175000"/>
                      <a:alpha val="40000"/>
                    </a:schemeClr>
                  </a:glow>
                </a:effectLst>
                <a:cs typeface="B Titr" pitchFamily="2" charset="-78"/>
              </a:rPr>
              <a:t>عناصر پایه</a:t>
            </a:r>
            <a:r>
              <a:rPr lang="fa-IR" dirty="0" smtClean="0">
                <a:solidFill>
                  <a:srgbClr val="D60093"/>
                </a:solidFill>
                <a:effectLst>
                  <a:glow rad="139700">
                    <a:schemeClr val="accent3">
                      <a:satMod val="175000"/>
                      <a:alpha val="40000"/>
                    </a:schemeClr>
                  </a:glow>
                </a:effectLst>
                <a:cs typeface="B Titr" pitchFamily="2" charset="-78"/>
              </a:rPr>
              <a:t> در </a:t>
            </a:r>
            <a:r>
              <a:rPr lang="ar-SA" dirty="0" smtClean="0">
                <a:solidFill>
                  <a:srgbClr val="D60093"/>
                </a:solidFill>
                <a:effectLst>
                  <a:glow rad="139700">
                    <a:schemeClr val="accent3">
                      <a:satMod val="175000"/>
                      <a:alpha val="40000"/>
                    </a:schemeClr>
                  </a:glow>
                </a:effectLst>
                <a:cs typeface="B Titr" pitchFamily="2" charset="-78"/>
              </a:rPr>
              <a:t>فناوری نانو</a:t>
            </a:r>
            <a:endParaRPr lang="fa-IR" dirty="0">
              <a:solidFill>
                <a:srgbClr val="D60093"/>
              </a:solidFill>
              <a:effectLst>
                <a:glow rad="139700">
                  <a:schemeClr val="accent3">
                    <a:satMod val="175000"/>
                    <a:alpha val="40000"/>
                  </a:schemeClr>
                </a:glow>
              </a:effectLst>
              <a:cs typeface="B Titr" pitchFamily="2" charset="-78"/>
            </a:endParaRPr>
          </a:p>
        </p:txBody>
      </p:sp>
      <p:pic>
        <p:nvPicPr>
          <p:cNvPr id="4" name="Picture 3" descr="http://edu.nano.ir/userfiles/edu/images/دانش%20آموزی/فناوری%20نانو/نانو%20مواد/نانو%20مواد%20حجیم/آئروژل/2.jpg"/>
          <p:cNvPicPr/>
          <p:nvPr/>
        </p:nvPicPr>
        <p:blipFill>
          <a:blip r:embed="rId2" cstate="print"/>
          <a:srcRect/>
          <a:stretch>
            <a:fillRect/>
          </a:stretch>
        </p:blipFill>
        <p:spPr bwMode="auto">
          <a:xfrm>
            <a:off x="357158" y="1928802"/>
            <a:ext cx="3352800" cy="16906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نانوالیاف1.png"/>
          <p:cNvPicPr>
            <a:picLocks noChangeAspect="1"/>
          </p:cNvPicPr>
          <p:nvPr/>
        </p:nvPicPr>
        <p:blipFill>
          <a:blip r:embed="rId3" cstate="print"/>
          <a:stretch>
            <a:fillRect/>
          </a:stretch>
        </p:blipFill>
        <p:spPr>
          <a:xfrm>
            <a:off x="785786" y="4177227"/>
            <a:ext cx="2714644" cy="18235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8501395" y="6072206"/>
            <a:ext cx="428323" cy="369332"/>
          </a:xfrm>
          <a:prstGeom prst="rect">
            <a:avLst/>
          </a:prstGeom>
          <a:noFill/>
        </p:spPr>
        <p:txBody>
          <a:bodyPr wrap="none" rtlCol="1">
            <a:spAutoFit/>
          </a:bodyPr>
          <a:lstStyle/>
          <a:p>
            <a:r>
              <a:rPr lang="fa-IR" dirty="0" smtClean="0"/>
              <a:t>17</a:t>
            </a:r>
            <a:endParaRPr lang="fa-IR" dirty="0"/>
          </a:p>
        </p:txBody>
      </p:sp>
      <p:sp>
        <p:nvSpPr>
          <p:cNvPr id="9" name="TextBox 8"/>
          <p:cNvSpPr txBox="1"/>
          <p:nvPr/>
        </p:nvSpPr>
        <p:spPr>
          <a:xfrm>
            <a:off x="4214810" y="1285860"/>
            <a:ext cx="4000528" cy="5423023"/>
          </a:xfrm>
          <a:prstGeom prst="rect">
            <a:avLst/>
          </a:prstGeom>
          <a:noFill/>
        </p:spPr>
        <p:txBody>
          <a:bodyPr wrap="square" rtlCol="0">
            <a:spAutoFit/>
          </a:bodyPr>
          <a:lstStyle/>
          <a:p>
            <a:pPr marL="342900" lvl="0" indent="-342900" fontAlgn="base">
              <a:spcBef>
                <a:spcPct val="20000"/>
              </a:spcBef>
              <a:spcAft>
                <a:spcPct val="0"/>
              </a:spcAft>
              <a:buClr>
                <a:srgbClr val="FFCC00"/>
              </a:buClr>
            </a:pPr>
            <a:endParaRPr lang="fa-IR" sz="2000" b="1" i="1" kern="0" dirty="0" smtClean="0">
              <a:solidFill>
                <a:prstClr val="black"/>
              </a:solidFill>
              <a:cs typeface="B Nazanin" pitchFamily="2" charset="-78"/>
            </a:endParaRPr>
          </a:p>
          <a:p>
            <a:pPr marL="342900" lvl="0" indent="-342900" fontAlgn="base">
              <a:spcBef>
                <a:spcPct val="20000"/>
              </a:spcBef>
              <a:spcAft>
                <a:spcPct val="0"/>
              </a:spcAft>
              <a:buClr>
                <a:srgbClr val="FFCC00"/>
              </a:buClr>
            </a:pPr>
            <a:r>
              <a:rPr lang="fa-IR" sz="2200" b="1" i="1" kern="0" dirty="0" smtClean="0">
                <a:solidFill>
                  <a:prstClr val="black"/>
                </a:solidFill>
                <a:cs typeface="B Nazanin" pitchFamily="2" charset="-78"/>
              </a:rPr>
              <a:t>5- نانو</a:t>
            </a:r>
            <a:r>
              <a:rPr lang="ar-SA" sz="2200" b="1" i="1" kern="0" dirty="0" smtClean="0">
                <a:solidFill>
                  <a:prstClr val="black"/>
                </a:solidFill>
                <a:cs typeface="B Nazanin" pitchFamily="2" charset="-78"/>
              </a:rPr>
              <a:t>مواد متخلخل</a:t>
            </a:r>
            <a:r>
              <a:rPr lang="fa-IR" sz="2200" b="1" i="1" kern="0" dirty="0" smtClean="0">
                <a:solidFill>
                  <a:prstClr val="black"/>
                </a:solidFill>
                <a:cs typeface="B Nazanin" pitchFamily="2" charset="-78"/>
              </a:rPr>
              <a:t>: </a:t>
            </a:r>
          </a:p>
          <a:p>
            <a:pPr marL="342900" lvl="0" indent="-342900" fontAlgn="base">
              <a:spcBef>
                <a:spcPct val="20000"/>
              </a:spcBef>
              <a:spcAft>
                <a:spcPct val="0"/>
              </a:spcAft>
              <a:buClr>
                <a:srgbClr val="FFCC00"/>
              </a:buClr>
            </a:pPr>
            <a:r>
              <a:rPr lang="ar-SA" sz="2400" kern="0" dirty="0" smtClean="0">
                <a:solidFill>
                  <a:prstClr val="black"/>
                </a:solidFill>
                <a:latin typeface="Tahoma" panose="020B0604030504040204" pitchFamily="34" charset="0"/>
                <a:ea typeface="Times New Roman" panose="02020603050405020304" pitchFamily="18" charset="0"/>
                <a:cs typeface="B Nazanin" pitchFamily="2" charset="-78"/>
              </a:rPr>
              <a:t> </a:t>
            </a:r>
            <a:r>
              <a:rPr lang="ar-SA" sz="2200" kern="0" dirty="0" smtClean="0">
                <a:solidFill>
                  <a:prstClr val="black"/>
                </a:solidFill>
                <a:cs typeface="B Nazanin" pitchFamily="2" charset="-78"/>
              </a:rPr>
              <a:t>دارای حفره هایی با ابعاد مختلف </a:t>
            </a:r>
            <a:r>
              <a:rPr lang="fa-IR" sz="2200" kern="0" dirty="0" smtClean="0">
                <a:solidFill>
                  <a:prstClr val="black"/>
                </a:solidFill>
                <a:cs typeface="B Nazanin" pitchFamily="2" charset="-78"/>
              </a:rPr>
              <a:t>ه</a:t>
            </a:r>
            <a:r>
              <a:rPr lang="ar-SA" sz="2200" kern="0" dirty="0" smtClean="0">
                <a:solidFill>
                  <a:prstClr val="black"/>
                </a:solidFill>
                <a:cs typeface="B Nazanin" pitchFamily="2" charset="-78"/>
              </a:rPr>
              <a:t>ست</a:t>
            </a:r>
            <a:r>
              <a:rPr lang="fa-IR" sz="2200" kern="0" dirty="0" smtClean="0">
                <a:solidFill>
                  <a:prstClr val="black"/>
                </a:solidFill>
                <a:cs typeface="B Nazanin" pitchFamily="2" charset="-78"/>
              </a:rPr>
              <a:t>ند</a:t>
            </a:r>
            <a:r>
              <a:rPr lang="ar-SA" sz="2200" kern="0" dirty="0" smtClean="0">
                <a:solidFill>
                  <a:prstClr val="black"/>
                </a:solidFill>
                <a:cs typeface="B Nazanin" pitchFamily="2" charset="-78"/>
              </a:rPr>
              <a:t> که شکل استقرار در انواع آنها متفاوت است</a:t>
            </a:r>
            <a:r>
              <a:rPr lang="fa-IR" sz="2200" kern="0" dirty="0" smtClean="0">
                <a:solidFill>
                  <a:prstClr val="black"/>
                </a:solidFill>
                <a:cs typeface="B Nazanin" pitchFamily="2" charset="-78"/>
              </a:rPr>
              <a:t>.</a:t>
            </a:r>
          </a:p>
          <a:p>
            <a:pPr marL="342900" lvl="0" indent="-342900" fontAlgn="base">
              <a:spcBef>
                <a:spcPct val="20000"/>
              </a:spcBef>
              <a:spcAft>
                <a:spcPct val="0"/>
              </a:spcAft>
              <a:buClr>
                <a:srgbClr val="FFCC00"/>
              </a:buClr>
            </a:pPr>
            <a:endParaRPr lang="fa-IR" sz="2200" kern="0" dirty="0" smtClean="0">
              <a:solidFill>
                <a:prstClr val="black"/>
              </a:solidFill>
              <a:cs typeface="B Nazanin" pitchFamily="2" charset="-78"/>
            </a:endParaRPr>
          </a:p>
          <a:p>
            <a:pPr marL="342900" lvl="0" indent="-342900" fontAlgn="base">
              <a:spcBef>
                <a:spcPct val="20000"/>
              </a:spcBef>
              <a:spcAft>
                <a:spcPct val="0"/>
              </a:spcAft>
              <a:buClr>
                <a:srgbClr val="FFCC00"/>
              </a:buClr>
            </a:pPr>
            <a:endParaRPr lang="fa-IR" sz="2200" kern="0" dirty="0" smtClean="0">
              <a:solidFill>
                <a:prstClr val="black"/>
              </a:solidFill>
              <a:cs typeface="B Nazanin" pitchFamily="2" charset="-78"/>
            </a:endParaRPr>
          </a:p>
          <a:p>
            <a:pPr marL="342900" lvl="0" indent="-342900" fontAlgn="base">
              <a:spcBef>
                <a:spcPct val="20000"/>
              </a:spcBef>
              <a:spcAft>
                <a:spcPct val="0"/>
              </a:spcAft>
              <a:buClr>
                <a:srgbClr val="FFCC00"/>
              </a:buClr>
            </a:pPr>
            <a:endParaRPr lang="fa-IR" sz="2200" kern="0" dirty="0" smtClean="0">
              <a:solidFill>
                <a:prstClr val="black"/>
              </a:solidFill>
              <a:cs typeface="B Nazanin" pitchFamily="2" charset="-78"/>
            </a:endParaRPr>
          </a:p>
          <a:p>
            <a:pPr marL="342900" lvl="0" indent="-342900" fontAlgn="base">
              <a:spcBef>
                <a:spcPct val="20000"/>
              </a:spcBef>
              <a:spcAft>
                <a:spcPct val="0"/>
              </a:spcAft>
              <a:buClr>
                <a:srgbClr val="FFCC00"/>
              </a:buClr>
            </a:pPr>
            <a:r>
              <a:rPr lang="fa-IR" sz="2200" b="1" i="1" kern="0" dirty="0" smtClean="0">
                <a:solidFill>
                  <a:prstClr val="black"/>
                </a:solidFill>
                <a:cs typeface="B Nazanin" pitchFamily="2" charset="-78"/>
              </a:rPr>
              <a:t>6- نانو الیاف:</a:t>
            </a:r>
          </a:p>
          <a:p>
            <a:pPr marL="342900" lvl="0" indent="-342900" fontAlgn="base">
              <a:spcBef>
                <a:spcPct val="20000"/>
              </a:spcBef>
              <a:spcAft>
                <a:spcPct val="0"/>
              </a:spcAft>
              <a:buClr>
                <a:srgbClr val="FFCC00"/>
              </a:buClr>
            </a:pPr>
            <a:r>
              <a:rPr lang="fa-IR" sz="2200" kern="0" dirty="0" smtClean="0">
                <a:solidFill>
                  <a:prstClr val="black"/>
                </a:solidFill>
                <a:cs typeface="B Nazanin" pitchFamily="2" charset="-78"/>
              </a:rPr>
              <a:t>رشته های باریک با قطر کمتراز 100نانومتر هستند که دارای نسبت طول به قطر بالایی می</a:t>
            </a:r>
            <a:r>
              <a:rPr lang="en-US" sz="2200" kern="0" dirty="0" smtClean="0">
                <a:solidFill>
                  <a:prstClr val="black"/>
                </a:solidFill>
                <a:cs typeface="B Nazanin" pitchFamily="2" charset="-78"/>
              </a:rPr>
              <a:t> </a:t>
            </a:r>
            <a:r>
              <a:rPr lang="fa-IR" sz="2200" kern="0" dirty="0" smtClean="0">
                <a:solidFill>
                  <a:prstClr val="black"/>
                </a:solidFill>
                <a:cs typeface="B Nazanin" pitchFamily="2" charset="-78"/>
              </a:rPr>
              <a:t>باشند.</a:t>
            </a:r>
          </a:p>
          <a:p>
            <a:pPr marL="342900" lvl="0" indent="-342900" fontAlgn="base">
              <a:spcBef>
                <a:spcPct val="20000"/>
              </a:spcBef>
              <a:spcAft>
                <a:spcPct val="0"/>
              </a:spcAft>
              <a:buClr>
                <a:srgbClr val="FFCC00"/>
              </a:buClr>
            </a:pPr>
            <a:endParaRPr lang="en-US" sz="2200" kern="0" dirty="0" smtClean="0">
              <a:solidFill>
                <a:prstClr val="black"/>
              </a:solidFill>
              <a:cs typeface="B Nazanin" pitchFamily="2" charset="-78"/>
            </a:endParaRPr>
          </a:p>
          <a:p>
            <a:pPr marL="342900" lvl="0" indent="-342900" fontAlgn="base">
              <a:spcBef>
                <a:spcPct val="20000"/>
              </a:spcBef>
              <a:spcAft>
                <a:spcPct val="0"/>
              </a:spcAft>
              <a:buClr>
                <a:srgbClr val="FFCC00"/>
              </a:buClr>
            </a:pPr>
            <a:endParaRPr lang="fa-IR" sz="2400" kern="0" dirty="0" smtClean="0">
              <a:solidFill>
                <a:prstClr val="black"/>
              </a:solidFill>
              <a:cs typeface="B Nazanin" pitchFamily="2" charset="-78"/>
            </a:endParaRPr>
          </a:p>
          <a:p>
            <a:endParaRPr lang="en-US"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p:cTn id="7"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xEl>
                                              <p:pRg st="1" end="1"/>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p:cTn id="13"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14"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9">
                                            <p:txEl>
                                              <p:pRg st="2" end="2"/>
                                            </p:txEl>
                                          </p:spTgt>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p:cTn id="25" dur="1000" fill="hold"/>
                                        <p:tgtEl>
                                          <p:spTgt spid="9">
                                            <p:txEl>
                                              <p:pRg st="6" end="6"/>
                                            </p:txEl>
                                          </p:spTgt>
                                        </p:tgtEl>
                                        <p:attrNameLst>
                                          <p:attrName>ppt_x</p:attrName>
                                        </p:attrNameLst>
                                      </p:cBhvr>
                                      <p:tavLst>
                                        <p:tav tm="0">
                                          <p:val>
                                            <p:strVal val="#ppt_x-.2"/>
                                          </p:val>
                                        </p:tav>
                                        <p:tav tm="100000">
                                          <p:val>
                                            <p:strVal val="#ppt_x"/>
                                          </p:val>
                                        </p:tav>
                                      </p:tavLst>
                                    </p:anim>
                                    <p:anim calcmode="lin" valueType="num">
                                      <p:cBhvr>
                                        <p:cTn id="26" dur="1000" fill="hold"/>
                                        <p:tgtEl>
                                          <p:spTgt spid="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9">
                                            <p:txEl>
                                              <p:pRg st="6" end="6"/>
                                            </p:txEl>
                                          </p:spTgt>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p:cTn id="31" dur="1000" fill="hold"/>
                                        <p:tgtEl>
                                          <p:spTgt spid="9">
                                            <p:txEl>
                                              <p:pRg st="7" end="7"/>
                                            </p:txEl>
                                          </p:spTgt>
                                        </p:tgtEl>
                                        <p:attrNameLst>
                                          <p:attrName>ppt_x</p:attrName>
                                        </p:attrNameLst>
                                      </p:cBhvr>
                                      <p:tavLst>
                                        <p:tav tm="0">
                                          <p:val>
                                            <p:strVal val="#ppt_x-.2"/>
                                          </p:val>
                                        </p:tav>
                                        <p:tav tm="100000">
                                          <p:val>
                                            <p:strVal val="#ppt_x"/>
                                          </p:val>
                                        </p:tav>
                                      </p:tavLst>
                                    </p:anim>
                                    <p:anim calcmode="lin" valueType="num">
                                      <p:cBhvr>
                                        <p:cTn id="32" dur="1000" fill="hold"/>
                                        <p:tgtEl>
                                          <p:spTgt spid="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9">
                                            <p:txEl>
                                              <p:pRg st="7" end="7"/>
                                            </p:txEl>
                                          </p:spTgt>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ppt_x</p:attrName>
                                        </p:attrNameLst>
                                      </p:cBhvr>
                                      <p:tavLst>
                                        <p:tav tm="0">
                                          <p:val>
                                            <p:strVal val="#ppt_x-.2"/>
                                          </p:val>
                                        </p:tav>
                                        <p:tav tm="100000">
                                          <p:val>
                                            <p:strVal val="#ppt_x"/>
                                          </p:val>
                                        </p:tav>
                                      </p:tavLst>
                                    </p:anim>
                                    <p:anim calcmode="lin" valueType="num">
                                      <p:cBhvr>
                                        <p:cTn id="3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fa-IR" dirty="0" smtClean="0">
                <a:solidFill>
                  <a:srgbClr val="D60093"/>
                </a:solidFill>
                <a:effectLst>
                  <a:glow rad="139700">
                    <a:schemeClr val="accent3">
                      <a:satMod val="175000"/>
                      <a:alpha val="40000"/>
                    </a:schemeClr>
                  </a:glow>
                </a:effectLst>
                <a:cs typeface="B Titr" pitchFamily="2" charset="-78"/>
              </a:rPr>
              <a:t>تغییر خواص در مقیاس نانو</a:t>
            </a:r>
            <a:endParaRPr lang="en-US" dirty="0" smtClean="0">
              <a:solidFill>
                <a:srgbClr val="D60093"/>
              </a:solidFill>
              <a:effectLst>
                <a:glow rad="139700">
                  <a:schemeClr val="accent3">
                    <a:satMod val="175000"/>
                    <a:alpha val="40000"/>
                  </a:schemeClr>
                </a:glow>
              </a:effectLst>
              <a:cs typeface="B Titr" pitchFamily="2" charset="-78"/>
            </a:endParaRPr>
          </a:p>
        </p:txBody>
      </p:sp>
      <p:sp>
        <p:nvSpPr>
          <p:cNvPr id="6" name="TextBox 5"/>
          <p:cNvSpPr txBox="1"/>
          <p:nvPr/>
        </p:nvSpPr>
        <p:spPr>
          <a:xfrm>
            <a:off x="8501395" y="6072206"/>
            <a:ext cx="428323" cy="369332"/>
          </a:xfrm>
          <a:prstGeom prst="rect">
            <a:avLst/>
          </a:prstGeom>
          <a:noFill/>
        </p:spPr>
        <p:txBody>
          <a:bodyPr wrap="none" rtlCol="1">
            <a:spAutoFit/>
          </a:bodyPr>
          <a:lstStyle/>
          <a:p>
            <a:r>
              <a:rPr lang="fa-IR" dirty="0" smtClean="0"/>
              <a:t>20</a:t>
            </a:r>
            <a:endParaRPr lang="fa-IR" dirty="0"/>
          </a:p>
        </p:txBody>
      </p:sp>
      <p:sp>
        <p:nvSpPr>
          <p:cNvPr id="8" name="Rectangle 3"/>
          <p:cNvSpPr txBox="1">
            <a:spLocks noChangeArrowheads="1"/>
          </p:cNvSpPr>
          <p:nvPr/>
        </p:nvSpPr>
        <p:spPr>
          <a:xfrm>
            <a:off x="285720" y="1412206"/>
            <a:ext cx="8138864" cy="5017190"/>
          </a:xfrm>
          <a:prstGeom prst="rect">
            <a:avLst/>
          </a:prstGeom>
        </p:spPr>
        <p:txBody>
          <a:bodyPr>
            <a:noAutofit/>
          </a:bodyPr>
          <a:lstStyle/>
          <a:p>
            <a:pPr marL="609600" marR="0" lvl="0" indent="-6096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fa-IR" sz="2800" b="0" i="0" u="none" strike="noStrike" kern="1200" cap="none" spc="0" normalizeH="0" baseline="0" noProof="0" dirty="0" smtClean="0">
              <a:ln>
                <a:noFill/>
              </a:ln>
              <a:solidFill>
                <a:schemeClr val="accent5">
                  <a:lumMod val="10000"/>
                </a:schemeClr>
              </a:solidFill>
              <a:effectLst/>
              <a:uLnTx/>
              <a:uFillTx/>
              <a:cs typeface="B Nazanin" pitchFamily="2" charset="-78"/>
            </a:endParaRPr>
          </a:p>
          <a:p>
            <a:pPr marL="609600" marR="0" lvl="0" indent="-6096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2800" b="0" i="0" u="none" strike="noStrike" kern="1200" cap="none" spc="0" normalizeH="0" baseline="0" noProof="0" dirty="0" smtClean="0">
                <a:ln>
                  <a:noFill/>
                </a:ln>
                <a:solidFill>
                  <a:schemeClr val="accent5">
                    <a:lumMod val="10000"/>
                  </a:schemeClr>
                </a:solidFill>
                <a:effectLst/>
                <a:uLnTx/>
                <a:uFillTx/>
                <a:cs typeface="B Nazanin" pitchFamily="2" charset="-78"/>
              </a:rPr>
              <a:t>به چهار طريق مواد نانومقياس با ماکرومقياس متفاوتند:</a:t>
            </a:r>
          </a:p>
          <a:p>
            <a:pPr marL="609600" marR="0" lvl="0" indent="-609600" algn="r" defTabSz="914400" rtl="1" eaLnBrk="1" fontAlgn="auto" latinLnBrk="0" hangingPunct="1">
              <a:lnSpc>
                <a:spcPct val="100000"/>
              </a:lnSpc>
              <a:spcBef>
                <a:spcPct val="20000"/>
              </a:spcBef>
              <a:spcAft>
                <a:spcPts val="0"/>
              </a:spcAft>
              <a:buClrTx/>
              <a:buSzTx/>
              <a:tabLst/>
              <a:defRPr/>
            </a:pPr>
            <a:endParaRPr kumimoji="0" lang="fa-IR" sz="2800" b="0" i="0" u="none" strike="noStrike" kern="1200" cap="none" spc="0" normalizeH="0" baseline="0" noProof="0" dirty="0" smtClean="0">
              <a:ln>
                <a:noFill/>
              </a:ln>
              <a:solidFill>
                <a:schemeClr val="accent5">
                  <a:lumMod val="10000"/>
                </a:schemeClr>
              </a:solidFill>
              <a:effectLst/>
              <a:uLnTx/>
              <a:uFillTx/>
              <a:cs typeface="B Nazanin" pitchFamily="2" charset="-78"/>
            </a:endParaRPr>
          </a:p>
          <a:p>
            <a:pPr marL="609600" marR="0" lvl="0" indent="-609600" algn="r" defTabSz="914400" rtl="1" eaLnBrk="1" fontAlgn="auto" latinLnBrk="0" hangingPunct="1">
              <a:lnSpc>
                <a:spcPct val="100000"/>
              </a:lnSpc>
              <a:spcBef>
                <a:spcPct val="20000"/>
              </a:spcBef>
              <a:spcAft>
                <a:spcPts val="0"/>
              </a:spcAft>
              <a:buClrTx/>
              <a:buSzTx/>
              <a:buFont typeface="Wingdings" pitchFamily="2" charset="2"/>
              <a:buAutoNum type="arabicPeriod"/>
              <a:tabLst/>
              <a:defRPr/>
            </a:pPr>
            <a:r>
              <a:rPr kumimoji="0" lang="fa-IR" sz="2800" b="0" i="0" strike="noStrike" kern="1200" cap="none" spc="0" normalizeH="0" baseline="0" noProof="0" dirty="0" smtClean="0">
                <a:ln>
                  <a:noFill/>
                </a:ln>
                <a:solidFill>
                  <a:schemeClr val="accent5">
                    <a:lumMod val="10000"/>
                  </a:schemeClr>
                </a:solidFill>
                <a:effectLst/>
                <a:uLnTx/>
                <a:uFillTx/>
                <a:cs typeface="B Nazanin" pitchFamily="2" charset="-78"/>
              </a:rPr>
              <a:t> در مقياس نانو </a:t>
            </a:r>
            <a:r>
              <a:rPr kumimoji="0" lang="fa-IR" sz="2800" b="1" i="0" strike="noStrike" kern="1200" cap="none" spc="0" normalizeH="0" baseline="0" noProof="0" dirty="0" smtClean="0">
                <a:ln>
                  <a:noFill/>
                </a:ln>
                <a:solidFill>
                  <a:srgbClr val="E4851C"/>
                </a:solidFill>
                <a:effectLst/>
                <a:uLnTx/>
                <a:uFillTx/>
                <a:latin typeface="Aharoni" pitchFamily="2" charset="-79"/>
                <a:cs typeface="B Nazanin" pitchFamily="2" charset="-78"/>
              </a:rPr>
              <a:t>نسبت سطح به حجم بيشتر </a:t>
            </a:r>
            <a:r>
              <a:rPr kumimoji="0" lang="fa-IR" sz="2800" b="0" i="0" strike="noStrike" kern="1200" cap="none" spc="0" normalizeH="0" baseline="0" noProof="0" dirty="0" smtClean="0">
                <a:ln>
                  <a:noFill/>
                </a:ln>
                <a:solidFill>
                  <a:schemeClr val="accent5">
                    <a:lumMod val="10000"/>
                  </a:schemeClr>
                </a:solidFill>
                <a:effectLst/>
                <a:uLnTx/>
                <a:uFillTx/>
                <a:cs typeface="B Nazanin" pitchFamily="2" charset="-78"/>
              </a:rPr>
              <a:t>است.</a:t>
            </a:r>
            <a:endParaRPr kumimoji="0" lang="en-US" sz="2800" b="0" i="0" strike="noStrike" kern="1200" cap="none" spc="0" normalizeH="0" baseline="0" noProof="0" dirty="0" smtClean="0">
              <a:ln>
                <a:noFill/>
              </a:ln>
              <a:solidFill>
                <a:schemeClr val="accent5">
                  <a:lumMod val="10000"/>
                </a:schemeClr>
              </a:solidFill>
              <a:effectLst/>
              <a:uLnTx/>
              <a:uFillTx/>
              <a:cs typeface="B Nazanin" pitchFamily="2" charset="-78"/>
            </a:endParaRPr>
          </a:p>
          <a:p>
            <a:pPr marL="609600" lvl="0" indent="-609600">
              <a:spcBef>
                <a:spcPct val="20000"/>
              </a:spcBef>
              <a:buFont typeface="Wingdings" pitchFamily="2" charset="2"/>
              <a:buAutoNum type="arabicPeriod"/>
              <a:defRPr/>
            </a:pPr>
            <a:r>
              <a:rPr lang="fa-IR" sz="2800" dirty="0" smtClean="0">
                <a:solidFill>
                  <a:schemeClr val="accent5">
                    <a:lumMod val="10000"/>
                  </a:schemeClr>
                </a:solidFill>
                <a:cs typeface="B Nazanin" pitchFamily="2" charset="-78"/>
              </a:rPr>
              <a:t>نیروهای غالب در  مقیاس نانو،  </a:t>
            </a:r>
            <a:r>
              <a:rPr lang="fa-IR" sz="2800" b="1" dirty="0" smtClean="0">
                <a:solidFill>
                  <a:srgbClr val="E4851C"/>
                </a:solidFill>
                <a:latin typeface="Aharoni" pitchFamily="2" charset="-79"/>
                <a:cs typeface="B Nazanin" pitchFamily="2" charset="-78"/>
              </a:rPr>
              <a:t>نيروهای الکترومغناطيسی </a:t>
            </a:r>
            <a:r>
              <a:rPr kumimoji="0" lang="fa-IR" sz="2800" b="0" i="0" u="none" strike="noStrike" kern="1200" cap="none" spc="0" normalizeH="0" baseline="0" noProof="0" dirty="0" smtClean="0">
                <a:ln>
                  <a:noFill/>
                </a:ln>
                <a:solidFill>
                  <a:schemeClr val="accent5">
                    <a:lumMod val="10000"/>
                  </a:schemeClr>
                </a:solidFill>
                <a:effectLst/>
                <a:uLnTx/>
                <a:uFillTx/>
                <a:cs typeface="B Nazanin" pitchFamily="2" charset="-78"/>
              </a:rPr>
              <a:t>هستند</a:t>
            </a:r>
            <a:r>
              <a:rPr lang="fa-IR" sz="2800" dirty="0" smtClean="0">
                <a:solidFill>
                  <a:schemeClr val="accent5">
                    <a:lumMod val="10000"/>
                  </a:schemeClr>
                </a:solidFill>
                <a:cs typeface="B Nazanin" pitchFamily="2" charset="-78"/>
              </a:rPr>
              <a:t> و نيروهای گرانشی مقادیر ناچیزی دارند. </a:t>
            </a:r>
            <a:endParaRPr kumimoji="0" lang="fa-IR" sz="2800" b="0" i="0" u="none" strike="noStrike" kern="1200" cap="none" spc="0" normalizeH="0" baseline="0" noProof="0" dirty="0" smtClean="0">
              <a:ln>
                <a:noFill/>
              </a:ln>
              <a:solidFill>
                <a:schemeClr val="accent5">
                  <a:lumMod val="10000"/>
                </a:schemeClr>
              </a:solidFill>
              <a:effectLst/>
              <a:uLnTx/>
              <a:uFillTx/>
              <a:cs typeface="B Nazanin" pitchFamily="2" charset="-78"/>
            </a:endParaRPr>
          </a:p>
          <a:p>
            <a:pPr marL="609600" marR="0" lvl="0" indent="-609600" algn="r" defTabSz="914400" rtl="1" eaLnBrk="1" fontAlgn="auto" latinLnBrk="0" hangingPunct="1">
              <a:lnSpc>
                <a:spcPct val="100000"/>
              </a:lnSpc>
              <a:spcBef>
                <a:spcPct val="20000"/>
              </a:spcBef>
              <a:spcAft>
                <a:spcPts val="0"/>
              </a:spcAft>
              <a:buClrTx/>
              <a:buSzTx/>
              <a:buFont typeface="Wingdings" pitchFamily="2" charset="2"/>
              <a:buAutoNum type="arabicPeriod"/>
              <a:tabLst/>
              <a:defRPr/>
            </a:pPr>
            <a:r>
              <a:rPr kumimoji="0" lang="fa-IR" sz="2800" b="0" i="0" u="none" strike="noStrike" kern="1200" cap="none" spc="0" normalizeH="0" baseline="0" noProof="0" dirty="0" smtClean="0">
                <a:ln>
                  <a:noFill/>
                </a:ln>
                <a:solidFill>
                  <a:schemeClr val="accent5">
                    <a:lumMod val="10000"/>
                  </a:schemeClr>
                </a:solidFill>
                <a:effectLst/>
                <a:uLnTx/>
                <a:uFillTx/>
                <a:cs typeface="B Nazanin" pitchFamily="2" charset="-78"/>
              </a:rPr>
              <a:t>مدلهای </a:t>
            </a:r>
            <a:r>
              <a:rPr lang="fa-IR" sz="2800" b="1" dirty="0" smtClean="0">
                <a:solidFill>
                  <a:srgbClr val="E4851C"/>
                </a:solidFill>
                <a:latin typeface="Aharoni" pitchFamily="2" charset="-79"/>
                <a:cs typeface="B Nazanin" pitchFamily="2" charset="-78"/>
              </a:rPr>
              <a:t>مکانيک کوانتومی </a:t>
            </a:r>
            <a:r>
              <a:rPr kumimoji="0" lang="fa-IR" sz="2800" b="0" i="0" u="none" strike="noStrike" kern="1200" cap="none" spc="0" normalizeH="0" baseline="0" noProof="0" dirty="0" smtClean="0">
                <a:ln>
                  <a:noFill/>
                </a:ln>
                <a:solidFill>
                  <a:schemeClr val="accent5">
                    <a:lumMod val="10000"/>
                  </a:schemeClr>
                </a:solidFill>
                <a:effectLst/>
                <a:uLnTx/>
                <a:uFillTx/>
                <a:cs typeface="B Nazanin" pitchFamily="2" charset="-78"/>
              </a:rPr>
              <a:t>بجای مکانيک کلاسيک برای توصيف حرکت و انرژی در مقياس نانو بکار می روند.</a:t>
            </a:r>
            <a:endParaRPr kumimoji="0" lang="fa-IR" sz="2800" b="0" i="0" u="none" strike="noStrike" kern="1200" cap="none" spc="0" normalizeH="0" baseline="-25000" noProof="0" dirty="0" smtClean="0">
              <a:ln>
                <a:noFill/>
              </a:ln>
              <a:solidFill>
                <a:schemeClr val="accent5">
                  <a:lumMod val="10000"/>
                </a:schemeClr>
              </a:solidFill>
              <a:effectLst/>
              <a:uLnTx/>
              <a:uFillTx/>
              <a:cs typeface="B Nazanin" pitchFamily="2" charset="-78"/>
            </a:endParaRPr>
          </a:p>
          <a:p>
            <a:pPr marL="609600" marR="0" lvl="0" indent="-609600" algn="r" defTabSz="914400" rtl="1" eaLnBrk="1" fontAlgn="auto" latinLnBrk="0" hangingPunct="1">
              <a:lnSpc>
                <a:spcPct val="100000"/>
              </a:lnSpc>
              <a:spcBef>
                <a:spcPct val="20000"/>
              </a:spcBef>
              <a:spcAft>
                <a:spcPts val="0"/>
              </a:spcAft>
              <a:buClrTx/>
              <a:buSzTx/>
              <a:buFont typeface="Wingdings" pitchFamily="2" charset="2"/>
              <a:buAutoNum type="arabicPeriod"/>
              <a:tabLst/>
              <a:defRPr/>
            </a:pPr>
            <a:r>
              <a:rPr kumimoji="0" lang="fa-IR" sz="2800" b="0" i="0" u="none" strike="noStrike" kern="1200" cap="none" spc="0" normalizeH="0" baseline="0" noProof="0" dirty="0" smtClean="0">
                <a:ln>
                  <a:noFill/>
                </a:ln>
                <a:solidFill>
                  <a:schemeClr val="accent5">
                    <a:lumMod val="10000"/>
                  </a:schemeClr>
                </a:solidFill>
                <a:effectLst/>
                <a:uLnTx/>
                <a:uFillTx/>
                <a:cs typeface="B Nazanin" pitchFamily="2" charset="-78"/>
              </a:rPr>
              <a:t>در مقياس نانو، </a:t>
            </a:r>
            <a:r>
              <a:rPr lang="fa-IR" sz="2800" b="1" dirty="0" smtClean="0">
                <a:solidFill>
                  <a:srgbClr val="E4851C"/>
                </a:solidFill>
                <a:latin typeface="Aharoni" pitchFamily="2" charset="-79"/>
                <a:cs typeface="B Nazanin" pitchFamily="2" charset="-78"/>
              </a:rPr>
              <a:t>حرکات تصادفی مولکولی </a:t>
            </a:r>
            <a:r>
              <a:rPr kumimoji="0" lang="fa-IR" sz="2800" b="0" i="0" u="none" strike="noStrike" kern="1200" cap="none" spc="0" normalizeH="0" baseline="0" noProof="0" dirty="0" smtClean="0">
                <a:ln>
                  <a:noFill/>
                </a:ln>
                <a:solidFill>
                  <a:schemeClr val="accent5">
                    <a:lumMod val="10000"/>
                  </a:schemeClr>
                </a:solidFill>
                <a:effectLst/>
                <a:uLnTx/>
                <a:uFillTx/>
                <a:cs typeface="B Nazanin" pitchFamily="2" charset="-78"/>
              </a:rPr>
              <a:t>اهميت بيشتری دارد.</a:t>
            </a: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
                                          </p:val>
                                        </p:tav>
                                        <p:tav tm="100000">
                                          <p:val>
                                            <p:strVal val="#ppt_y"/>
                                          </p:val>
                                        </p:tav>
                                      </p:tavLst>
                                    </p:anim>
                                    <p:animEffect transition="in" filter="fade">
                                      <p:cBhvr>
                                        <p:cTn id="10" dur="1000"/>
                                        <p:tgtEl>
                                          <p:spTgt spid="8">
                                            <p:txEl>
                                              <p:pRg st="1" end="1"/>
                                            </p:txEl>
                                          </p:spTgt>
                                        </p:tgtEl>
                                      </p:cBhvr>
                                    </p:animEffect>
                                  </p:childTnLst>
                                </p:cTn>
                              </p:par>
                            </p:childTnLst>
                          </p:cTn>
                        </p:par>
                        <p:par>
                          <p:cTn id="11" fill="hold">
                            <p:stCondLst>
                              <p:cond delay="1000"/>
                            </p:stCondLst>
                            <p:childTnLst>
                              <p:par>
                                <p:cTn id="12" presetID="48" presetClass="entr" presetSubtype="0" accel="50000" fill="hold" nodeType="after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1000" fill="hold"/>
                                        <p:tgtEl>
                                          <p:spTgt spid="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
                                          </p:val>
                                        </p:tav>
                                        <p:tav tm="100000">
                                          <p:val>
                                            <p:strVal val="#ppt_y"/>
                                          </p:val>
                                        </p:tav>
                                      </p:tavLst>
                                    </p:anim>
                                    <p:animEffect transition="in" filter="fade">
                                      <p:cBhvr>
                                        <p:cTn id="17" dur="1000"/>
                                        <p:tgtEl>
                                          <p:spTgt spid="8">
                                            <p:txEl>
                                              <p:pRg st="3" end="3"/>
                                            </p:txEl>
                                          </p:spTgt>
                                        </p:tgtEl>
                                      </p:cBhvr>
                                    </p:animEffect>
                                  </p:childTnLst>
                                </p:cTn>
                              </p:par>
                            </p:childTnLst>
                          </p:cTn>
                        </p:par>
                        <p:par>
                          <p:cTn id="18" fill="hold">
                            <p:stCondLst>
                              <p:cond delay="2000"/>
                            </p:stCondLst>
                            <p:childTnLst>
                              <p:par>
                                <p:cTn id="19" presetID="48" presetClass="entr" presetSubtype="0" accel="50000" fill="hold" nodeType="after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1000" fill="hold"/>
                                        <p:tgtEl>
                                          <p:spTgt spid="8">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8">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
                                          </p:val>
                                        </p:tav>
                                        <p:tav tm="100000">
                                          <p:val>
                                            <p:strVal val="#ppt_y"/>
                                          </p:val>
                                        </p:tav>
                                      </p:tavLst>
                                    </p:anim>
                                    <p:animEffect transition="in" filter="fade">
                                      <p:cBhvr>
                                        <p:cTn id="24" dur="1000"/>
                                        <p:tgtEl>
                                          <p:spTgt spid="8">
                                            <p:txEl>
                                              <p:pRg st="4" end="4"/>
                                            </p:txEl>
                                          </p:spTgt>
                                        </p:tgtEl>
                                      </p:cBhvr>
                                    </p:animEffect>
                                  </p:childTnLst>
                                </p:cTn>
                              </p:par>
                            </p:childTnLst>
                          </p:cTn>
                        </p:par>
                        <p:par>
                          <p:cTn id="25" fill="hold">
                            <p:stCondLst>
                              <p:cond delay="3000"/>
                            </p:stCondLst>
                            <p:childTnLst>
                              <p:par>
                                <p:cTn id="26" presetID="48" presetClass="entr" presetSubtype="0" accel="50000" fill="hold" nodeType="after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 calcmode="lin" valueType="num">
                                      <p:cBhvr>
                                        <p:cTn id="28" dur="1000" fill="hold"/>
                                        <p:tgtEl>
                                          <p:spTgt spid="8">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8">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
                                          </p:val>
                                        </p:tav>
                                        <p:tav tm="100000">
                                          <p:val>
                                            <p:strVal val="#ppt_y"/>
                                          </p:val>
                                        </p:tav>
                                      </p:tavLst>
                                    </p:anim>
                                    <p:animEffect transition="in" filter="fade">
                                      <p:cBhvr>
                                        <p:cTn id="31" dur="1000"/>
                                        <p:tgtEl>
                                          <p:spTgt spid="8">
                                            <p:txEl>
                                              <p:pRg st="5" end="5"/>
                                            </p:txEl>
                                          </p:spTgt>
                                        </p:tgtEl>
                                      </p:cBhvr>
                                    </p:animEffect>
                                  </p:childTnLst>
                                </p:cTn>
                              </p:par>
                            </p:childTnLst>
                          </p:cTn>
                        </p:par>
                        <p:par>
                          <p:cTn id="32" fill="hold">
                            <p:stCondLst>
                              <p:cond delay="4000"/>
                            </p:stCondLst>
                            <p:childTnLst>
                              <p:par>
                                <p:cTn id="33" presetID="48" presetClass="entr" presetSubtype="0" accel="50000" fill="hold"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p:cTn id="35" dur="1000" fill="hold"/>
                                        <p:tgtEl>
                                          <p:spTgt spid="8">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6" dur="1000" fill="hold"/>
                                        <p:tgtEl>
                                          <p:spTgt spid="8">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
                                          </p:val>
                                        </p:tav>
                                        <p:tav tm="100000">
                                          <p:val>
                                            <p:strVal val="#ppt_y"/>
                                          </p:val>
                                        </p:tav>
                                      </p:tavLst>
                                    </p:anim>
                                    <p:animEffect transition="in" filter="fade">
                                      <p:cBhvr>
                                        <p:cTn id="38"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fa-IR" dirty="0" smtClean="0">
                <a:solidFill>
                  <a:srgbClr val="D60093"/>
                </a:solidFill>
                <a:effectLst>
                  <a:glow rad="139700">
                    <a:schemeClr val="accent3">
                      <a:satMod val="175000"/>
                      <a:alpha val="40000"/>
                    </a:schemeClr>
                  </a:glow>
                </a:effectLst>
                <a:cs typeface="B Titr" pitchFamily="2" charset="-78"/>
              </a:rPr>
              <a:t>مباحث اصلی</a:t>
            </a:r>
            <a:endParaRPr lang="fa-IR" dirty="0">
              <a:solidFill>
                <a:srgbClr val="D60093"/>
              </a:solidFill>
              <a:effectLst>
                <a:glow rad="139700">
                  <a:schemeClr val="accent3">
                    <a:satMod val="175000"/>
                    <a:alpha val="40000"/>
                  </a:schemeClr>
                </a:glow>
              </a:effectLst>
              <a:cs typeface="B Titr" pitchFamily="2" charset="-78"/>
            </a:endParaRPr>
          </a:p>
        </p:txBody>
      </p:sp>
      <p:sp>
        <p:nvSpPr>
          <p:cNvPr id="4" name="TextBox 3"/>
          <p:cNvSpPr txBox="1"/>
          <p:nvPr/>
        </p:nvSpPr>
        <p:spPr>
          <a:xfrm>
            <a:off x="8643966" y="6072206"/>
            <a:ext cx="306495" cy="369332"/>
          </a:xfrm>
          <a:prstGeom prst="rect">
            <a:avLst/>
          </a:prstGeom>
          <a:noFill/>
        </p:spPr>
        <p:txBody>
          <a:bodyPr wrap="none" rtlCol="1">
            <a:spAutoFit/>
          </a:bodyPr>
          <a:lstStyle/>
          <a:p>
            <a:r>
              <a:rPr lang="fa-IR" dirty="0" smtClean="0"/>
              <a:t>1</a:t>
            </a:r>
            <a:endParaRPr lang="fa-IR" dirty="0"/>
          </a:p>
        </p:txBody>
      </p:sp>
      <p:sp>
        <p:nvSpPr>
          <p:cNvPr id="5" name="Rounded Rectangle 4"/>
          <p:cNvSpPr/>
          <p:nvPr/>
        </p:nvSpPr>
        <p:spPr bwMode="auto">
          <a:xfrm>
            <a:off x="1142976" y="2643182"/>
            <a:ext cx="2928958" cy="1071570"/>
          </a:xfrm>
          <a:prstGeom prst="round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3500000" scaled="1"/>
            <a:tileRect/>
          </a:gradFill>
          <a:ln w="12700" cap="sq" cmpd="sng" algn="ctr">
            <a:solidFill>
              <a:schemeClr val="accent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lvl="0" indent="-342900" algn="ctr" fontAlgn="base">
              <a:spcBef>
                <a:spcPct val="20000"/>
              </a:spcBef>
              <a:spcAft>
                <a:spcPct val="0"/>
              </a:spcAft>
              <a:buClr>
                <a:srgbClr val="FFCC00"/>
              </a:buClr>
            </a:pPr>
            <a:r>
              <a:rPr lang="fa-IR" sz="3600" b="1" kern="0" dirty="0" smtClean="0">
                <a:solidFill>
                  <a:srgbClr val="DDDDDD">
                    <a:lumMod val="25000"/>
                  </a:srgbClr>
                </a:solidFill>
                <a:cs typeface="B Lotus" pitchFamily="2" charset="-78"/>
              </a:rPr>
              <a:t>فیزیک کوانتوم</a:t>
            </a:r>
          </a:p>
          <a:p>
            <a:pPr marL="0" marR="0" indent="0" algn="ctr" defTabSz="914400" rtl="0" eaLnBrk="1" fontAlgn="base" latinLnBrk="0" hangingPunct="1">
              <a:lnSpc>
                <a:spcPct val="100000"/>
              </a:lnSpc>
              <a:spcBef>
                <a:spcPct val="0"/>
              </a:spcBef>
              <a:spcAft>
                <a:spcPct val="0"/>
              </a:spcAft>
              <a:buClrTx/>
              <a:buSzTx/>
              <a:tabLst/>
            </a:pPr>
            <a:endParaRPr kumimoji="1" lang="en-US" sz="4400" b="0" i="0" u="none" strike="noStrike" cap="none" normalizeH="0" baseline="0" dirty="0" smtClean="0">
              <a:ln>
                <a:noFill/>
              </a:ln>
              <a:solidFill>
                <a:schemeClr val="tx1"/>
              </a:solidFill>
              <a:effectLst/>
              <a:latin typeface="Times New Roman" pitchFamily="18" charset="0"/>
              <a:cs typeface="B Lotus" pitchFamily="2" charset="-78"/>
            </a:endParaRPr>
          </a:p>
        </p:txBody>
      </p:sp>
      <p:sp>
        <p:nvSpPr>
          <p:cNvPr id="6" name="Rounded Rectangle 5"/>
          <p:cNvSpPr/>
          <p:nvPr/>
        </p:nvSpPr>
        <p:spPr bwMode="auto">
          <a:xfrm>
            <a:off x="5214942" y="2643182"/>
            <a:ext cx="2928958" cy="1071570"/>
          </a:xfrm>
          <a:prstGeom prst="roundRect">
            <a:avLst/>
          </a:prstGeom>
          <a:gradFill flip="none" rotWithShape="1">
            <a:gsLst>
              <a:gs pos="0">
                <a:srgbClr val="FF66FF">
                  <a:shade val="30000"/>
                  <a:satMod val="115000"/>
                </a:srgbClr>
              </a:gs>
              <a:gs pos="50000">
                <a:srgbClr val="FF66FF">
                  <a:shade val="67500"/>
                  <a:satMod val="115000"/>
                </a:srgbClr>
              </a:gs>
              <a:gs pos="100000">
                <a:srgbClr val="FF66FF">
                  <a:shade val="100000"/>
                  <a:satMod val="115000"/>
                </a:srgbClr>
              </a:gs>
            </a:gsLst>
            <a:lin ang="18900000" scaled="1"/>
            <a:tileRect/>
          </a:gradFill>
          <a:ln w="12700" cap="sq" cmpd="sng" algn="ctr">
            <a:solidFill>
              <a:schemeClr val="tx1"/>
            </a:solidFill>
            <a:prstDash val="solid"/>
            <a:round/>
            <a:headEnd type="none" w="sm" len="sm"/>
            <a:tailEnd type="none" w="sm" len="sm"/>
          </a:ln>
          <a:effectLst>
            <a:outerShdw blurRad="152400" dist="317500" dir="5400000" sx="90000" sy="-19000" rotWithShape="0">
              <a:prstClr val="black">
                <a:alpha val="15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342900" lvl="0" indent="-342900" algn="ctr" fontAlgn="base">
              <a:spcBef>
                <a:spcPct val="20000"/>
              </a:spcBef>
              <a:spcAft>
                <a:spcPct val="0"/>
              </a:spcAft>
              <a:buClr>
                <a:srgbClr val="FFCC00"/>
              </a:buClr>
            </a:pPr>
            <a:r>
              <a:rPr lang="fa-IR" sz="3200" b="1" kern="0" dirty="0" smtClean="0">
                <a:solidFill>
                  <a:srgbClr val="DDDDDD">
                    <a:lumMod val="25000"/>
                  </a:srgbClr>
                </a:solidFill>
                <a:cs typeface="B Lotus" pitchFamily="2" charset="-78"/>
              </a:rPr>
              <a:t>فیزیک حالت جامد</a:t>
            </a:r>
          </a:p>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dirty="0" smtClean="0">
              <a:ln>
                <a:noFill/>
              </a:ln>
              <a:solidFill>
                <a:schemeClr val="tx1"/>
              </a:solidFill>
              <a:effectLst/>
              <a:latin typeface="Times New Roman" pitchFamily="18" charset="0"/>
              <a:cs typeface="B Lotus" pitchFamily="2" charset="-78"/>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11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Documents and Settings\talatori\Desktop\download (1).jpg"/>
          <p:cNvPicPr>
            <a:picLocks noChangeAspect="1" noChangeArrowheads="1"/>
          </p:cNvPicPr>
          <p:nvPr/>
        </p:nvPicPr>
        <p:blipFill>
          <a:blip r:embed="rId3"/>
          <a:srcRect/>
          <a:stretch>
            <a:fillRect/>
          </a:stretch>
        </p:blipFill>
        <p:spPr bwMode="auto">
          <a:xfrm>
            <a:off x="2071670" y="2643181"/>
            <a:ext cx="4643470" cy="3000397"/>
          </a:xfrm>
          <a:prstGeom prst="rect">
            <a:avLst/>
          </a:prstGeom>
          <a:noFill/>
        </p:spPr>
      </p:pic>
      <p:sp>
        <p:nvSpPr>
          <p:cNvPr id="2" name="Title 1"/>
          <p:cNvSpPr>
            <a:spLocks noGrp="1"/>
          </p:cNvSpPr>
          <p:nvPr>
            <p:ph type="title"/>
          </p:nvPr>
        </p:nvSpPr>
        <p:spPr>
          <a:xfrm>
            <a:off x="457200" y="71414"/>
            <a:ext cx="8229600" cy="1143000"/>
          </a:xfrm>
        </p:spPr>
        <p:txBody>
          <a:bodyPr>
            <a:normAutofit fontScale="90000"/>
          </a:bodyPr>
          <a:lstStyle/>
          <a:p>
            <a:pPr lvl="0"/>
            <a:r>
              <a:rPr lang="fa-IR" sz="4000" dirty="0" smtClean="0">
                <a:cs typeface="B Titr" pitchFamily="2" charset="-78"/>
              </a:rPr>
              <a:t/>
            </a:r>
            <a:br>
              <a:rPr lang="fa-IR" sz="4000" dirty="0" smtClean="0">
                <a:cs typeface="B Titr" pitchFamily="2" charset="-78"/>
              </a:rPr>
            </a:br>
            <a:r>
              <a:rPr lang="fa-IR" sz="4000" kern="1200" dirty="0" smtClean="0">
                <a:solidFill>
                  <a:srgbClr val="D60093"/>
                </a:solidFill>
                <a:effectLst>
                  <a:glow rad="139700">
                    <a:schemeClr val="accent3">
                      <a:satMod val="175000"/>
                      <a:alpha val="40000"/>
                    </a:schemeClr>
                  </a:glow>
                </a:effectLst>
                <a:cs typeface="B Titr" pitchFamily="2" charset="-78"/>
              </a:rPr>
              <a:t>افزایش سطح منشا تحولات در مقیاس نانو</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B Titr" pitchFamily="2" charset="-78"/>
              </a:rPr>
              <a:t/>
            </a:r>
            <a:b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B Titr" pitchFamily="2" charset="-78"/>
              </a:rPr>
            </a:br>
            <a:endParaRPr lang="fa-IR" dirty="0">
              <a:cs typeface="B Titr" pitchFamily="2" charset="-78"/>
            </a:endParaRPr>
          </a:p>
        </p:txBody>
      </p:sp>
      <p:sp>
        <p:nvSpPr>
          <p:cNvPr id="3" name="Content Placeholder 2"/>
          <p:cNvSpPr>
            <a:spLocks noGrp="1"/>
          </p:cNvSpPr>
          <p:nvPr>
            <p:ph idx="1"/>
          </p:nvPr>
        </p:nvSpPr>
        <p:spPr>
          <a:xfrm>
            <a:off x="428596" y="1428736"/>
            <a:ext cx="7858180" cy="4786346"/>
          </a:xfrm>
        </p:spPr>
        <p:txBody>
          <a:bodyPr>
            <a:normAutofit/>
          </a:bodyPr>
          <a:lstStyle/>
          <a:p>
            <a:pPr lvl="0" algn="just"/>
            <a:r>
              <a:rPr lang="fa-IR" dirty="0" smtClean="0">
                <a:solidFill>
                  <a:srgbClr val="000000"/>
                </a:solidFill>
                <a:latin typeface="Tahoma" pitchFamily="34" charset="0"/>
                <a:ea typeface="Times New Roman" pitchFamily="18" charset="0"/>
                <a:cs typeface="B Zar" pitchFamily="2" charset="-78"/>
              </a:rPr>
              <a:t>با ریزتر شدن مواد حجیم، سطوح افزایش می یابند و با افزایش خیلی زیاد این سطوح همزمان تغییرات زیادی در </a:t>
            </a:r>
            <a:r>
              <a:rPr lang="fa-IR" dirty="0" smtClean="0">
                <a:solidFill>
                  <a:srgbClr val="000000"/>
                </a:solidFill>
                <a:effectLst>
                  <a:outerShdw blurRad="38100" dist="38100" dir="2700000" algn="tl">
                    <a:srgbClr val="000000">
                      <a:alpha val="43137"/>
                    </a:srgbClr>
                  </a:outerShdw>
                </a:effectLst>
                <a:latin typeface="Tahoma" pitchFamily="34" charset="0"/>
                <a:ea typeface="Times New Roman" pitchFamily="18" charset="0"/>
                <a:cs typeface="B Zar" pitchFamily="2" charset="-78"/>
              </a:rPr>
              <a:t>خصوصیات ظاهری </a:t>
            </a:r>
            <a:r>
              <a:rPr lang="fa-IR" dirty="0" smtClean="0">
                <a:solidFill>
                  <a:srgbClr val="000000"/>
                </a:solidFill>
                <a:latin typeface="Tahoma" pitchFamily="34" charset="0"/>
                <a:ea typeface="Times New Roman" pitchFamily="18" charset="0"/>
                <a:cs typeface="B Zar" pitchFamily="2" charset="-78"/>
              </a:rPr>
              <a:t>نمایان می گردد. </a:t>
            </a:r>
            <a:r>
              <a:rPr lang="fa-IR" b="1" dirty="0" smtClean="0">
                <a:solidFill>
                  <a:srgbClr val="E4851C"/>
                </a:solidFill>
                <a:effectLst>
                  <a:outerShdw blurRad="38100" dist="38100" dir="2700000" algn="tl">
                    <a:srgbClr val="000000">
                      <a:alpha val="43137"/>
                    </a:srgbClr>
                  </a:outerShdw>
                </a:effectLst>
                <a:latin typeface="Tahoma" pitchFamily="34" charset="0"/>
                <a:ea typeface="Times New Roman" pitchFamily="18" charset="0"/>
                <a:cs typeface="B Zar" pitchFamily="2" charset="-78"/>
              </a:rPr>
              <a:t>چنین نسبتی برای ذرات نانومتری بسیار قابل توجه است.</a:t>
            </a:r>
          </a:p>
          <a:p>
            <a:pPr lvl="0" algn="just"/>
            <a:endParaRPr lang="fa-IR" b="1" dirty="0" smtClean="0">
              <a:solidFill>
                <a:srgbClr val="E4851C"/>
              </a:solidFill>
              <a:effectLst>
                <a:outerShdw blurRad="38100" dist="38100" dir="2700000" algn="tl">
                  <a:srgbClr val="000000">
                    <a:alpha val="43137"/>
                  </a:srgbClr>
                </a:outerShdw>
              </a:effectLst>
              <a:latin typeface="Tahoma" pitchFamily="34" charset="0"/>
              <a:ea typeface="Times New Roman" pitchFamily="18" charset="0"/>
              <a:cs typeface="B Zar" pitchFamily="2" charset="-78"/>
            </a:endParaRPr>
          </a:p>
          <a:p>
            <a:pPr lvl="0" algn="just"/>
            <a:endParaRPr lang="fa-IR" b="1" dirty="0" smtClean="0">
              <a:solidFill>
                <a:srgbClr val="E4851C"/>
              </a:solidFill>
              <a:effectLst>
                <a:outerShdw blurRad="38100" dist="38100" dir="2700000" algn="tl">
                  <a:srgbClr val="000000">
                    <a:alpha val="43137"/>
                  </a:srgbClr>
                </a:outerShdw>
              </a:effectLst>
              <a:latin typeface="Tahoma" pitchFamily="34" charset="0"/>
              <a:ea typeface="Times New Roman" pitchFamily="18" charset="0"/>
              <a:cs typeface="B Zar" pitchFamily="2" charset="-78"/>
            </a:endParaRPr>
          </a:p>
          <a:p>
            <a:pPr lvl="0" algn="just"/>
            <a:endParaRPr lang="fa-IR" b="1" dirty="0" smtClean="0">
              <a:solidFill>
                <a:srgbClr val="E4851C"/>
              </a:solidFill>
              <a:effectLst>
                <a:outerShdw blurRad="38100" dist="38100" dir="2700000" algn="tl">
                  <a:srgbClr val="000000">
                    <a:alpha val="43137"/>
                  </a:srgbClr>
                </a:outerShdw>
              </a:effectLst>
              <a:latin typeface="Tahoma" pitchFamily="34" charset="0"/>
              <a:ea typeface="Times New Roman" pitchFamily="18" charset="0"/>
              <a:cs typeface="B Zar" pitchFamily="2" charset="-78"/>
            </a:endParaRPr>
          </a:p>
          <a:p>
            <a:pPr lvl="0" algn="just"/>
            <a:endParaRPr lang="fa-IR" b="1" dirty="0" smtClean="0">
              <a:solidFill>
                <a:srgbClr val="E4851C"/>
              </a:solidFill>
              <a:effectLst>
                <a:outerShdw blurRad="38100" dist="38100" dir="2700000" algn="tl">
                  <a:srgbClr val="000000">
                    <a:alpha val="43137"/>
                  </a:srgbClr>
                </a:outerShdw>
              </a:effectLst>
              <a:latin typeface="Tahoma" pitchFamily="34" charset="0"/>
              <a:ea typeface="Times New Roman" pitchFamily="18" charset="0"/>
              <a:cs typeface="B Zar" pitchFamily="2" charset="-78"/>
            </a:endParaRPr>
          </a:p>
          <a:p>
            <a:pPr lvl="0" algn="just"/>
            <a:endParaRPr lang="fa-IR" b="1" dirty="0" smtClean="0">
              <a:solidFill>
                <a:srgbClr val="E4851C"/>
              </a:solidFill>
              <a:effectLst>
                <a:outerShdw blurRad="38100" dist="38100" dir="2700000" algn="tl">
                  <a:srgbClr val="000000">
                    <a:alpha val="43137"/>
                  </a:srgbClr>
                </a:outerShdw>
              </a:effectLst>
              <a:latin typeface="Tahoma" pitchFamily="34" charset="0"/>
              <a:ea typeface="Times New Roman" pitchFamily="18" charset="0"/>
              <a:cs typeface="B Zar" pitchFamily="2" charset="-78"/>
            </a:endParaRPr>
          </a:p>
          <a:p>
            <a:pPr lvl="0" algn="just"/>
            <a:endParaRPr lang="fa-IR" b="1" dirty="0" smtClean="0">
              <a:solidFill>
                <a:srgbClr val="E4851C"/>
              </a:solidFill>
              <a:effectLst>
                <a:outerShdw blurRad="38100" dist="38100" dir="2700000" algn="tl">
                  <a:srgbClr val="000000">
                    <a:alpha val="43137"/>
                  </a:srgbClr>
                </a:outerShdw>
              </a:effectLst>
              <a:latin typeface="Tahoma" pitchFamily="34" charset="0"/>
              <a:ea typeface="Times New Roman" pitchFamily="18" charset="0"/>
              <a:cs typeface="B Zar" pitchFamily="2" charset="-78"/>
            </a:endParaRPr>
          </a:p>
          <a:p>
            <a:pPr lvl="0" algn="just"/>
            <a:endParaRPr lang="fa-IR" b="1" dirty="0" smtClean="0">
              <a:solidFill>
                <a:srgbClr val="E4851C"/>
              </a:solidFill>
              <a:effectLst>
                <a:outerShdw blurRad="38100" dist="38100" dir="2700000" algn="tl">
                  <a:srgbClr val="000000">
                    <a:alpha val="43137"/>
                  </a:srgbClr>
                </a:outerShdw>
              </a:effectLst>
              <a:latin typeface="Tahoma" pitchFamily="34" charset="0"/>
              <a:ea typeface="Times New Roman" pitchFamily="18" charset="0"/>
              <a:cs typeface="B Zar" pitchFamily="2" charset="-78"/>
            </a:endParaRPr>
          </a:p>
          <a:p>
            <a:pPr algn="just"/>
            <a:endParaRPr lang="fa-IR" dirty="0">
              <a:cs typeface="B Zar" pitchFamily="2" charset="-78"/>
            </a:endParaRPr>
          </a:p>
        </p:txBody>
      </p:sp>
      <p:sp>
        <p:nvSpPr>
          <p:cNvPr id="4" name="Rectangle 3"/>
          <p:cNvSpPr/>
          <p:nvPr/>
        </p:nvSpPr>
        <p:spPr>
          <a:xfrm>
            <a:off x="2500298" y="5689603"/>
            <a:ext cx="4270720" cy="954107"/>
          </a:xfrm>
          <a:prstGeom prst="rect">
            <a:avLst/>
          </a:prstGeom>
        </p:spPr>
        <p:txBody>
          <a:bodyPr wrap="none">
            <a:spAutoFit/>
          </a:bodyPr>
          <a:lstStyle/>
          <a:p>
            <a:pPr algn="justLow" rtl="1" fontAlgn="base">
              <a:spcBef>
                <a:spcPct val="0"/>
              </a:spcBef>
              <a:spcAft>
                <a:spcPct val="0"/>
              </a:spcAft>
              <a:buClr>
                <a:srgbClr val="E4851C"/>
              </a:buClr>
              <a:buFont typeface="Wingdings" pitchFamily="2" charset="2"/>
              <a:buChar char="v"/>
            </a:pPr>
            <a:r>
              <a:rPr lang="fa-IR" sz="2800" b="1" dirty="0" smtClean="0">
                <a:solidFill>
                  <a:srgbClr val="002060"/>
                </a:solidFill>
                <a:latin typeface="Tahoma" pitchFamily="34" charset="0"/>
                <a:ea typeface="Times New Roman" pitchFamily="18" charset="0"/>
                <a:cs typeface="B Koodak" pitchFamily="2" charset="-78"/>
              </a:rPr>
              <a:t>تغییر خواص شیمیایی مواد</a:t>
            </a:r>
          </a:p>
          <a:p>
            <a:pPr algn="justLow" rtl="1" fontAlgn="base">
              <a:spcBef>
                <a:spcPct val="0"/>
              </a:spcBef>
              <a:spcAft>
                <a:spcPct val="0"/>
              </a:spcAft>
              <a:buClr>
                <a:srgbClr val="E4851C"/>
              </a:buClr>
              <a:buFont typeface="Wingdings" pitchFamily="2" charset="2"/>
              <a:buChar char="v"/>
            </a:pPr>
            <a:r>
              <a:rPr lang="fa-IR" sz="2800" b="1" dirty="0" smtClean="0">
                <a:solidFill>
                  <a:srgbClr val="002060"/>
                </a:solidFill>
                <a:latin typeface="Tahoma" pitchFamily="34" charset="0"/>
                <a:ea typeface="Times New Roman" pitchFamily="18" charset="0"/>
                <a:cs typeface="B Koodak" pitchFamily="2" charset="-78"/>
              </a:rPr>
              <a:t>تغییر خواص ترمودینامیکی مواد</a:t>
            </a:r>
          </a:p>
        </p:txBody>
      </p:sp>
      <p:sp>
        <p:nvSpPr>
          <p:cNvPr id="8" name="TextBox 7"/>
          <p:cNvSpPr txBox="1"/>
          <p:nvPr/>
        </p:nvSpPr>
        <p:spPr>
          <a:xfrm>
            <a:off x="8501395" y="6072206"/>
            <a:ext cx="428323" cy="369332"/>
          </a:xfrm>
          <a:prstGeom prst="rect">
            <a:avLst/>
          </a:prstGeom>
          <a:noFill/>
        </p:spPr>
        <p:txBody>
          <a:bodyPr wrap="none" rtlCol="1">
            <a:spAutoFit/>
          </a:bodyPr>
          <a:lstStyle/>
          <a:p>
            <a:r>
              <a:rPr lang="fa-IR" dirty="0" smtClean="0"/>
              <a:t>19</a:t>
            </a:r>
            <a:endParaRPr lang="fa-IR" dirty="0"/>
          </a:p>
        </p:txBody>
      </p:sp>
      <p:pic>
        <p:nvPicPr>
          <p:cNvPr id="7" name="1.wmv">
            <a:hlinkClick r:id="" action="ppaction://media"/>
          </p:cNvPr>
          <p:cNvPicPr>
            <a:picLocks noRot="1" noChangeAspect="1"/>
          </p:cNvPicPr>
          <p:nvPr>
            <a:videoFile r:link="rId1"/>
          </p:nvPr>
        </p:nvPicPr>
        <p:blipFill>
          <a:blip r:embed="rId4" cstate="print"/>
          <a:stretch>
            <a:fillRect/>
          </a:stretch>
        </p:blipFill>
        <p:spPr>
          <a:xfrm>
            <a:off x="2255504" y="2786058"/>
            <a:ext cx="4286280" cy="2286000"/>
          </a:xfrm>
          <a:prstGeom prst="rect">
            <a:avLst/>
          </a:prstGeom>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7"/>
                                        </p:tgtEl>
                                      </p:cBhvr>
                                    </p:cmd>
                                  </p:childTnLst>
                                </p:cTn>
                              </p:par>
                            </p:childTnLst>
                          </p:cTn>
                        </p:par>
                      </p:childTnLst>
                    </p:cTn>
                  </p:par>
                </p:childTnLst>
              </p:cTn>
              <p:nextCondLst>
                <p:cond evt="onClick" delay="0">
                  <p:tgtEl>
                    <p:spTgt spid="7"/>
                  </p:tgtEl>
                </p:cond>
              </p:nextCondLst>
            </p:seq>
            <p:video>
              <p:cMediaNode>
                <p:cTn id="18"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kern="1200" dirty="0" smtClean="0">
                <a:solidFill>
                  <a:srgbClr val="D60093"/>
                </a:solidFill>
                <a:effectLst>
                  <a:glow rad="139700">
                    <a:schemeClr val="accent3">
                      <a:satMod val="175000"/>
                      <a:alpha val="40000"/>
                    </a:schemeClr>
                  </a:glow>
                </a:effectLst>
                <a:cs typeface="B Titr" pitchFamily="2" charset="-78"/>
              </a:rPr>
              <a:t>کوانتیزه شدن</a:t>
            </a:r>
            <a:endParaRPr lang="fa-IR" kern="1200" dirty="0">
              <a:solidFill>
                <a:srgbClr val="D60093"/>
              </a:solidFill>
              <a:effectLst>
                <a:glow rad="139700">
                  <a:schemeClr val="accent3">
                    <a:satMod val="175000"/>
                    <a:alpha val="40000"/>
                  </a:schemeClr>
                </a:glow>
              </a:effectLst>
              <a:cs typeface="B Titr" pitchFamily="2" charset="-78"/>
            </a:endParaRPr>
          </a:p>
        </p:txBody>
      </p:sp>
      <p:sp>
        <p:nvSpPr>
          <p:cNvPr id="3" name="Text Placeholder 2"/>
          <p:cNvSpPr>
            <a:spLocks noGrp="1"/>
          </p:cNvSpPr>
          <p:nvPr>
            <p:ph type="body" sz="quarter" idx="11"/>
          </p:nvPr>
        </p:nvSpPr>
        <p:spPr>
          <a:xfrm>
            <a:off x="285720" y="1428736"/>
            <a:ext cx="8143932" cy="1571636"/>
          </a:xfrm>
        </p:spPr>
        <p:txBody>
          <a:bodyPr/>
          <a:lstStyle/>
          <a:p>
            <a:r>
              <a:rPr lang="ar-SA" sz="2200" b="1" u="sng" dirty="0" smtClean="0">
                <a:cs typeface="B Nazanin" pitchFamily="2" charset="-78"/>
              </a:rPr>
              <a:t>کوانتیزه شدن ترازهای انرژی</a:t>
            </a:r>
            <a:r>
              <a:rPr lang="ar-SA" sz="2200" b="1" dirty="0" smtClean="0">
                <a:cs typeface="B Nazanin" pitchFamily="2" charset="-78"/>
              </a:rPr>
              <a:t>:‏</a:t>
            </a:r>
            <a:endParaRPr lang="fa-IR" sz="2200" b="1" dirty="0" smtClean="0">
              <a:cs typeface="B Nazanin" pitchFamily="2" charset="-78"/>
            </a:endParaRPr>
          </a:p>
          <a:p>
            <a:r>
              <a:rPr lang="ar-SA" sz="2200" dirty="0" smtClean="0">
                <a:cs typeface="B Nazanin" pitchFamily="2" charset="-78"/>
              </a:rPr>
              <a:t>به تبدیل مقادیر پیوسته به یکسری حالات گسسته</a:t>
            </a:r>
            <a:r>
              <a:rPr lang="fa-IR" sz="2200" dirty="0" smtClean="0">
                <a:cs typeface="B Nazanin" pitchFamily="2" charset="-78"/>
              </a:rPr>
              <a:t>، </a:t>
            </a:r>
            <a:r>
              <a:rPr lang="ar-SA" sz="2200" dirty="0" smtClean="0">
                <a:cs typeface="B Nazanin" pitchFamily="2" charset="-78"/>
              </a:rPr>
              <a:t>کوانتیزه شدن گفته می شود.</a:t>
            </a:r>
            <a:r>
              <a:rPr lang="fa-IR" sz="2200" dirty="0" smtClean="0">
                <a:cs typeface="B Nazanin" pitchFamily="2" charset="-78"/>
              </a:rPr>
              <a:t> </a:t>
            </a:r>
            <a:r>
              <a:rPr lang="ar-SA" sz="2200" dirty="0" smtClean="0">
                <a:cs typeface="B Nazanin" pitchFamily="2" charset="-78"/>
              </a:rPr>
              <a:t>در</a:t>
            </a:r>
            <a:r>
              <a:rPr lang="fa-IR" sz="2200" dirty="0" smtClean="0">
                <a:cs typeface="B Nazanin" pitchFamily="2" charset="-78"/>
              </a:rPr>
              <a:t> </a:t>
            </a:r>
            <a:r>
              <a:rPr lang="ar-SA" sz="2200" dirty="0" smtClean="0">
                <a:cs typeface="B Nazanin" pitchFamily="2" charset="-78"/>
              </a:rPr>
              <a:t>یک ‏جامد بالک، ترازهای انرژی در هم فشرده و به صورت یک نوار در می آیند</a:t>
            </a:r>
            <a:r>
              <a:rPr lang="fa-IR" sz="2200" dirty="0" smtClean="0">
                <a:cs typeface="B Nazanin" pitchFamily="2" charset="-78"/>
              </a:rPr>
              <a:t>. </a:t>
            </a:r>
            <a:r>
              <a:rPr lang="ar-SA" sz="2200" dirty="0" smtClean="0">
                <a:cs typeface="B Nazanin" pitchFamily="2" charset="-78"/>
              </a:rPr>
              <a:t>از دیدگاه عملی ‏یک الکترون می تواند انرژیهای متفاوتی دریافت و به تراز انرژی بالاتر برود. </a:t>
            </a:r>
            <a:endParaRPr lang="fa-IR" sz="2200" dirty="0" smtClean="0">
              <a:cs typeface="B Nazanin" pitchFamily="2" charset="-78"/>
            </a:endParaRPr>
          </a:p>
        </p:txBody>
      </p:sp>
      <p:pic>
        <p:nvPicPr>
          <p:cNvPr id="4" name="Picture 3" descr="http://edu.nano.ir/userfiles/edu/images/Introduction/4.jp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428860" y="2928934"/>
            <a:ext cx="5929354" cy="3526468"/>
          </a:xfrm>
          <a:prstGeom prst="rect">
            <a:avLst/>
          </a:prstGeom>
          <a:noFill/>
          <a:ln>
            <a:noFill/>
          </a:ln>
        </p:spPr>
      </p:pic>
      <p:sp>
        <p:nvSpPr>
          <p:cNvPr id="5" name="Rectangle 4"/>
          <p:cNvSpPr/>
          <p:nvPr/>
        </p:nvSpPr>
        <p:spPr bwMode="auto">
          <a:xfrm>
            <a:off x="0" y="3286124"/>
            <a:ext cx="2714612" cy="1500198"/>
          </a:xfrm>
          <a:prstGeom prst="rect">
            <a:avLst/>
          </a:prstGeom>
          <a:solidFill>
            <a:srgbClr val="C3933D"/>
          </a:solidFill>
          <a:ln w="12700" cap="sq"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algn="just" fontAlgn="base">
              <a:spcBef>
                <a:spcPct val="0"/>
              </a:spcBef>
              <a:spcAft>
                <a:spcPct val="0"/>
              </a:spcAft>
            </a:pPr>
            <a:r>
              <a:rPr lang="ar-SA" sz="2200" b="1" dirty="0" smtClean="0">
                <a:cs typeface="B Zar" pitchFamily="2" charset="-78"/>
              </a:rPr>
              <a:t>اما</a:t>
            </a:r>
            <a:r>
              <a:rPr lang="fa-IR" sz="2200" b="1" dirty="0" smtClean="0">
                <a:cs typeface="B Zar" pitchFamily="2" charset="-78"/>
              </a:rPr>
              <a:t>: </a:t>
            </a:r>
            <a:r>
              <a:rPr lang="ar-SA" sz="2200" dirty="0" smtClean="0">
                <a:cs typeface="B Zar" pitchFamily="2" charset="-78"/>
              </a:rPr>
              <a:t>در یک نانوساختار</a:t>
            </a:r>
            <a:r>
              <a:rPr lang="fa-IR" sz="2200" dirty="0" smtClean="0">
                <a:cs typeface="B Zar" pitchFamily="2" charset="-78"/>
              </a:rPr>
              <a:t>،</a:t>
            </a:r>
            <a:r>
              <a:rPr lang="ar-SA" sz="2200" dirty="0" smtClean="0">
                <a:cs typeface="B Zar" pitchFamily="2" charset="-78"/>
              </a:rPr>
              <a:t> الکترون ‏باید دقیقاً مقدار مشخصی انرژی دریافت کند تا به تراز بالاتر صعود کند.</a:t>
            </a:r>
            <a:endParaRPr kumimoji="1" lang="fa-IR" sz="2200" b="0" i="0" u="none" strike="noStrike" cap="none" normalizeH="0" baseline="0" dirty="0" smtClean="0">
              <a:ln>
                <a:noFill/>
              </a:ln>
              <a:solidFill>
                <a:schemeClr val="tx1"/>
              </a:solidFill>
              <a:effectLst/>
              <a:latin typeface="Times New Roman" pitchFamily="18" charset="0"/>
              <a:cs typeface="B Lotus" pitchFamily="2" charset="-78"/>
            </a:endParaRPr>
          </a:p>
        </p:txBody>
      </p:sp>
      <p:sp>
        <p:nvSpPr>
          <p:cNvPr id="6" name="TextBox 5"/>
          <p:cNvSpPr txBox="1"/>
          <p:nvPr/>
        </p:nvSpPr>
        <p:spPr>
          <a:xfrm>
            <a:off x="8501395" y="6072206"/>
            <a:ext cx="428323" cy="369332"/>
          </a:xfrm>
          <a:prstGeom prst="rect">
            <a:avLst/>
          </a:prstGeom>
          <a:noFill/>
        </p:spPr>
        <p:txBody>
          <a:bodyPr wrap="none" rtlCol="1">
            <a:spAutoFit/>
          </a:bodyPr>
          <a:lstStyle/>
          <a:p>
            <a:r>
              <a:rPr lang="fa-IR" dirty="0" smtClean="0"/>
              <a:t>20</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
                                        </p:tgtEl>
                                        <p:attrNameLst>
                                          <p:attrName>ppt_x</p:attrName>
                                          <p:attrName>ppt_y</p:attrName>
                                        </p:attrNameLst>
                                      </p:cBhvr>
                                    </p:animMotion>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Documents and Settings\talatori\Desktop\download (1).jpg"/>
          <p:cNvPicPr>
            <a:picLocks noChangeAspect="1" noChangeArrowheads="1"/>
          </p:cNvPicPr>
          <p:nvPr/>
        </p:nvPicPr>
        <p:blipFill>
          <a:blip r:embed="rId4"/>
          <a:srcRect/>
          <a:stretch>
            <a:fillRect/>
          </a:stretch>
        </p:blipFill>
        <p:spPr bwMode="auto">
          <a:xfrm>
            <a:off x="4214810" y="3071810"/>
            <a:ext cx="4193696" cy="3500462"/>
          </a:xfrm>
          <a:prstGeom prst="rect">
            <a:avLst/>
          </a:prstGeom>
          <a:noFill/>
        </p:spPr>
      </p:pic>
      <p:sp>
        <p:nvSpPr>
          <p:cNvPr id="2" name="Title 1"/>
          <p:cNvSpPr>
            <a:spLocks noGrp="1"/>
          </p:cNvSpPr>
          <p:nvPr>
            <p:ph type="title"/>
          </p:nvPr>
        </p:nvSpPr>
        <p:spPr/>
        <p:txBody>
          <a:bodyPr/>
          <a:lstStyle/>
          <a:p>
            <a:r>
              <a:rPr lang="fa-IR" kern="1200" dirty="0" smtClean="0">
                <a:solidFill>
                  <a:srgbClr val="D60093"/>
                </a:solidFill>
                <a:effectLst>
                  <a:glow rad="139700">
                    <a:schemeClr val="accent3">
                      <a:satMod val="175000"/>
                      <a:alpha val="40000"/>
                    </a:schemeClr>
                  </a:glow>
                </a:effectLst>
                <a:cs typeface="B Titr" pitchFamily="2" charset="-78"/>
              </a:rPr>
              <a:t>فیزیک کوانتوم و حالت جامد</a:t>
            </a:r>
            <a:endParaRPr lang="fa-IR" kern="1200" dirty="0">
              <a:solidFill>
                <a:srgbClr val="D60093"/>
              </a:solidFill>
              <a:effectLst>
                <a:glow rad="139700">
                  <a:schemeClr val="accent3">
                    <a:satMod val="175000"/>
                    <a:alpha val="40000"/>
                  </a:schemeClr>
                </a:glow>
              </a:effectLst>
              <a:cs typeface="B Titr" pitchFamily="2" charset="-78"/>
            </a:endParaRPr>
          </a:p>
        </p:txBody>
      </p:sp>
      <p:sp>
        <p:nvSpPr>
          <p:cNvPr id="5" name="TextBox 4"/>
          <p:cNvSpPr txBox="1"/>
          <p:nvPr/>
        </p:nvSpPr>
        <p:spPr>
          <a:xfrm>
            <a:off x="8501395" y="6072206"/>
            <a:ext cx="428323" cy="369332"/>
          </a:xfrm>
          <a:prstGeom prst="rect">
            <a:avLst/>
          </a:prstGeom>
          <a:noFill/>
        </p:spPr>
        <p:txBody>
          <a:bodyPr wrap="none" rtlCol="1">
            <a:spAutoFit/>
          </a:bodyPr>
          <a:lstStyle/>
          <a:p>
            <a:r>
              <a:rPr lang="fa-IR" dirty="0" smtClean="0"/>
              <a:t>21</a:t>
            </a:r>
            <a:endParaRPr lang="fa-IR" dirty="0"/>
          </a:p>
        </p:txBody>
      </p:sp>
      <p:pic>
        <p:nvPicPr>
          <p:cNvPr id="6" name="Physics.wmv">
            <a:hlinkClick r:id="" action="ppaction://media"/>
          </p:cNvPr>
          <p:cNvPicPr>
            <a:picLocks noRot="1" noChangeAspect="1"/>
          </p:cNvPicPr>
          <p:nvPr>
            <a:videoFile r:link="rId1"/>
          </p:nvPr>
        </p:nvPicPr>
        <p:blipFill>
          <a:blip r:embed="rId5" cstate="print"/>
          <a:stretch>
            <a:fillRect/>
          </a:stretch>
        </p:blipFill>
        <p:spPr>
          <a:xfrm>
            <a:off x="428596" y="1490218"/>
            <a:ext cx="3786214" cy="2702527"/>
          </a:xfrm>
          <a:prstGeom prst="rect">
            <a:avLst/>
          </a:prstGeom>
        </p:spPr>
      </p:pic>
      <p:pic>
        <p:nvPicPr>
          <p:cNvPr id="7" name="2.wmv">
            <a:hlinkClick r:id="" action="ppaction://media"/>
          </p:cNvPr>
          <p:cNvPicPr>
            <a:picLocks noRot="1" noChangeAspect="1"/>
          </p:cNvPicPr>
          <p:nvPr>
            <a:videoFile r:link="rId2"/>
          </p:nvPr>
        </p:nvPicPr>
        <p:blipFill>
          <a:blip r:embed="rId6" cstate="print"/>
          <a:stretch>
            <a:fillRect/>
          </a:stretch>
        </p:blipFill>
        <p:spPr>
          <a:xfrm>
            <a:off x="4439602" y="3250882"/>
            <a:ext cx="3786214" cy="2723417"/>
          </a:xfrm>
          <a:prstGeom prst="rect">
            <a:avLst/>
          </a:prstGeom>
        </p:spPr>
      </p:pic>
      <p:sp>
        <p:nvSpPr>
          <p:cNvPr id="8" name="Rectangle 7"/>
          <p:cNvSpPr/>
          <p:nvPr/>
        </p:nvSpPr>
        <p:spPr bwMode="auto">
          <a:xfrm>
            <a:off x="1071538" y="4500570"/>
            <a:ext cx="2714612" cy="1500198"/>
          </a:xfrm>
          <a:prstGeom prst="rect">
            <a:avLst/>
          </a:prstGeom>
          <a:solidFill>
            <a:srgbClr val="FF99CC"/>
          </a:solidFill>
          <a:ln w="12700" cap="sq" cmpd="sng" algn="ctr">
            <a:solidFill>
              <a:schemeClr val="tx1"/>
            </a:solidFill>
            <a:prstDash val="solid"/>
            <a:round/>
            <a:headEnd type="none" w="sm" len="sm"/>
            <a:tailEnd type="none" w="sm" len="sm"/>
          </a:ln>
          <a:effectLst/>
        </p:spPr>
        <p:txBody>
          <a:bodyPr vert="horz" wrap="square" lIns="91440" tIns="45720" rIns="91440" bIns="45720" numCol="1" rtlCol="1" anchor="t" anchorCtr="0" compatLnSpc="1">
            <a:prstTxWarp prst="textNoShape">
              <a:avLst/>
            </a:prstTxWarp>
          </a:bodyPr>
          <a:lstStyle/>
          <a:p>
            <a:pPr algn="just" fontAlgn="base">
              <a:spcBef>
                <a:spcPct val="0"/>
              </a:spcBef>
              <a:spcAft>
                <a:spcPct val="0"/>
              </a:spcAft>
            </a:pPr>
            <a:r>
              <a:rPr lang="fa-IR" sz="2200" dirty="0" smtClean="0">
                <a:cs typeface="B Zar" pitchFamily="2" charset="-78"/>
              </a:rPr>
              <a:t>در </a:t>
            </a:r>
            <a:r>
              <a:rPr lang="ar-SA" sz="2200" dirty="0" smtClean="0">
                <a:cs typeface="B Zar" pitchFamily="2" charset="-78"/>
              </a:rPr>
              <a:t>نانوساختار</a:t>
            </a:r>
            <a:r>
              <a:rPr lang="fa-IR" sz="2200" dirty="0" smtClean="0">
                <a:cs typeface="B Zar" pitchFamily="2" charset="-78"/>
              </a:rPr>
              <a:t>ها،</a:t>
            </a:r>
            <a:r>
              <a:rPr lang="ar-SA" sz="2200" dirty="0" smtClean="0">
                <a:cs typeface="B Zar" pitchFamily="2" charset="-78"/>
              </a:rPr>
              <a:t> الکترون ‏باید دقیقاً مقدار مشخصی انرژی دریافت کند تا به تراز بالاتر صعود کند.</a:t>
            </a:r>
            <a:endParaRPr kumimoji="1" lang="fa-IR" sz="2200" b="0" i="0" u="none" strike="noStrike" cap="none" normalizeH="0" baseline="0" dirty="0" smtClean="0">
              <a:ln>
                <a:noFill/>
              </a:ln>
              <a:solidFill>
                <a:schemeClr val="tx1"/>
              </a:solidFill>
              <a:effectLst/>
              <a:latin typeface="Times New Roman" pitchFamily="18" charset="0"/>
              <a:cs typeface="B Lotus" pitchFamily="2" charset="-78"/>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5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
                                        </p:tgtEl>
                                        <p:attrNameLst>
                                          <p:attrName>ppt_x</p:attrName>
                                          <p:attrName>ppt_y</p:attrName>
                                        </p:attrNameLst>
                                      </p:cBhvr>
                                    </p:animMotion>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6"/>
                                        </p:tgtEl>
                                      </p:cBhvr>
                                    </p:cmd>
                                  </p:childTnLst>
                                </p:cTn>
                              </p:par>
                            </p:childTnLst>
                          </p:cTn>
                        </p:par>
                      </p:childTnLst>
                    </p:cTn>
                  </p:par>
                </p:childTnLst>
              </p:cTn>
              <p:nextCondLst>
                <p:cond evt="onClick" delay="0">
                  <p:tgtEl>
                    <p:spTgt spid="6"/>
                  </p:tgtEl>
                </p:cond>
              </p:nextCondLst>
            </p:seq>
            <p:video>
              <p:cMediaNode>
                <p:cTn id="19" fill="hold" display="0">
                  <p:stCondLst>
                    <p:cond delay="indefinite"/>
                  </p:stCondLst>
                  <p:endCondLst>
                    <p:cond evt="onNext" delay="0">
                      <p:tgtEl>
                        <p:sldTgt/>
                      </p:tgtEl>
                    </p:cond>
                    <p:cond evt="onPrev" delay="0">
                      <p:tgtEl>
                        <p:sldTgt/>
                      </p:tgtEl>
                    </p:cond>
                  </p:endCondLst>
                </p:cTn>
                <p:tgtEl>
                  <p:spTgt spid="6"/>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video>
              <p:cMediaNode>
                <p:cTn id="25"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80" y="71414"/>
            <a:ext cx="8229600" cy="1143000"/>
          </a:xfrm>
        </p:spPr>
        <p:txBody>
          <a:bodyPr>
            <a:noAutofit/>
          </a:bodyPr>
          <a:lstStyle/>
          <a:p>
            <a:pPr lvl="0"/>
            <a:r>
              <a:rPr lang="fa-IR" sz="3600" dirty="0" smtClean="0">
                <a:cs typeface="B Titr" pitchFamily="2" charset="-78"/>
              </a:rPr>
              <a:t/>
            </a:r>
            <a:br>
              <a:rPr lang="fa-IR" sz="3600" dirty="0" smtClean="0">
                <a:cs typeface="B Titr" pitchFamily="2" charset="-78"/>
              </a:rPr>
            </a:br>
            <a:r>
              <a:rPr lang="fa-IR" kern="1200" dirty="0" smtClean="0">
                <a:solidFill>
                  <a:srgbClr val="D60093"/>
                </a:solidFill>
                <a:effectLst>
                  <a:glow rad="139700">
                    <a:schemeClr val="accent3">
                      <a:satMod val="175000"/>
                      <a:alpha val="40000"/>
                    </a:schemeClr>
                  </a:glow>
                </a:effectLst>
                <a:cs typeface="B Titr" pitchFamily="2" charset="-78"/>
              </a:rPr>
              <a:t>مزایای عمده ابعاد نانو</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B Titr" pitchFamily="2" charset="-78"/>
              </a:rPr>
              <a:t/>
            </a:r>
            <a:b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B Titr" pitchFamily="2" charset="-78"/>
              </a:rPr>
            </a:br>
            <a:endParaRPr lang="fa-IR" sz="3600" dirty="0">
              <a:cs typeface="B Titr" pitchFamily="2" charset="-78"/>
            </a:endParaRPr>
          </a:p>
        </p:txBody>
      </p:sp>
      <p:sp>
        <p:nvSpPr>
          <p:cNvPr id="8" name="Content Placeholder 7"/>
          <p:cNvSpPr>
            <a:spLocks noGrp="1"/>
          </p:cNvSpPr>
          <p:nvPr>
            <p:ph idx="1"/>
          </p:nvPr>
        </p:nvSpPr>
        <p:spPr>
          <a:xfrm>
            <a:off x="5143504" y="2546375"/>
            <a:ext cx="3357586" cy="2740013"/>
          </a:xfrm>
        </p:spPr>
        <p:txBody>
          <a:bodyPr/>
          <a:lstStyle/>
          <a:p>
            <a:pPr>
              <a:buNone/>
            </a:pPr>
            <a:r>
              <a:rPr lang="fa-IR" sz="2200" b="1" dirty="0" smtClean="0"/>
              <a:t>در ابعاد نانومتری:</a:t>
            </a:r>
          </a:p>
          <a:p>
            <a:endParaRPr lang="fa-IR" sz="2200" b="1" dirty="0" smtClean="0"/>
          </a:p>
          <a:p>
            <a:pPr>
              <a:buFont typeface="Wingdings" pitchFamily="2" charset="2"/>
              <a:buChar char="q"/>
            </a:pPr>
            <a:r>
              <a:rPr lang="fa-IR" sz="2200" b="1" dirty="0" smtClean="0"/>
              <a:t>اشیا را می توان کوچک ساخت.</a:t>
            </a:r>
          </a:p>
          <a:p>
            <a:pPr>
              <a:buFont typeface="Wingdings" pitchFamily="2" charset="2"/>
              <a:buChar char="q"/>
            </a:pPr>
            <a:r>
              <a:rPr lang="fa-IR" sz="2200" b="1" dirty="0" smtClean="0"/>
              <a:t>خصوصیات جدیدی </a:t>
            </a:r>
            <a:r>
              <a:rPr lang="fa-IR" sz="2200" b="1" smtClean="0"/>
              <a:t>مشاهده می شود</a:t>
            </a:r>
            <a:r>
              <a:rPr lang="fa-IR" sz="2200" b="1" dirty="0" smtClean="0"/>
              <a:t>.</a:t>
            </a:r>
          </a:p>
          <a:p>
            <a:pPr>
              <a:buFont typeface="Wingdings" pitchFamily="2" charset="2"/>
              <a:buChar char="q"/>
            </a:pPr>
            <a:r>
              <a:rPr lang="fa-IR" sz="2200" b="1" dirty="0" smtClean="0"/>
              <a:t>مواد بسیار حساس می شوند.</a:t>
            </a:r>
            <a:br>
              <a:rPr lang="fa-IR" sz="2200" b="1" dirty="0" smtClean="0"/>
            </a:br>
            <a:endParaRPr lang="fa-IR" sz="2200" b="1" dirty="0"/>
          </a:p>
        </p:txBody>
      </p:sp>
      <p:pic>
        <p:nvPicPr>
          <p:cNvPr id="4" name="Picture 3"/>
          <p:cNvPicPr/>
          <p:nvPr/>
        </p:nvPicPr>
        <p:blipFill>
          <a:blip r:embed="rId2" cstate="print"/>
          <a:stretch>
            <a:fillRect/>
          </a:stretch>
        </p:blipFill>
        <p:spPr>
          <a:xfrm>
            <a:off x="285720" y="1428736"/>
            <a:ext cx="4929222" cy="4857784"/>
          </a:xfrm>
          <a:prstGeom prst="rect">
            <a:avLst/>
          </a:prstGeom>
        </p:spPr>
      </p:pic>
      <p:sp>
        <p:nvSpPr>
          <p:cNvPr id="5" name="TextBox 4"/>
          <p:cNvSpPr txBox="1"/>
          <p:nvPr/>
        </p:nvSpPr>
        <p:spPr>
          <a:xfrm>
            <a:off x="8501395" y="6072206"/>
            <a:ext cx="428323" cy="369332"/>
          </a:xfrm>
          <a:prstGeom prst="rect">
            <a:avLst/>
          </a:prstGeom>
          <a:noFill/>
        </p:spPr>
        <p:txBody>
          <a:bodyPr wrap="none" rtlCol="1">
            <a:spAutoFit/>
          </a:bodyPr>
          <a:lstStyle/>
          <a:p>
            <a:r>
              <a:rPr lang="fa-IR" dirty="0" smtClean="0"/>
              <a:t>22</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kern="1200" dirty="0" smtClean="0">
                <a:solidFill>
                  <a:srgbClr val="D60093"/>
                </a:solidFill>
                <a:effectLst>
                  <a:glow rad="139700">
                    <a:schemeClr val="accent3">
                      <a:satMod val="175000"/>
                      <a:alpha val="40000"/>
                    </a:schemeClr>
                  </a:glow>
                </a:effectLst>
                <a:cs typeface="B Titr" pitchFamily="2" charset="-78"/>
              </a:rPr>
              <a:t>انواع روش های سنتز نانومواد</a:t>
            </a:r>
            <a:endParaRPr lang="fa-IR" kern="1200" dirty="0">
              <a:solidFill>
                <a:srgbClr val="D60093"/>
              </a:solidFill>
              <a:effectLst>
                <a:glow rad="139700">
                  <a:schemeClr val="accent3">
                    <a:satMod val="175000"/>
                    <a:alpha val="40000"/>
                  </a:schemeClr>
                </a:glow>
              </a:effectLst>
              <a:cs typeface="B Titr" pitchFamily="2" charset="-78"/>
            </a:endParaRPr>
          </a:p>
        </p:txBody>
      </p:sp>
      <p:pic>
        <p:nvPicPr>
          <p:cNvPr id="7" name="Picture 9" descr="top-down-buttom-up"/>
          <p:cNvPicPr>
            <a:picLocks noChangeAspect="1" noChangeArrowheads="1"/>
          </p:cNvPicPr>
          <p:nvPr/>
        </p:nvPicPr>
        <p:blipFill>
          <a:blip r:embed="rId2" cstate="print"/>
          <a:srcRect/>
          <a:stretch>
            <a:fillRect/>
          </a:stretch>
        </p:blipFill>
        <p:spPr bwMode="auto">
          <a:xfrm>
            <a:off x="1000100" y="1862122"/>
            <a:ext cx="7000924" cy="3967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utoShape 5"/>
          <p:cNvSpPr>
            <a:spLocks noChangeArrowheads="1"/>
          </p:cNvSpPr>
          <p:nvPr/>
        </p:nvSpPr>
        <p:spPr bwMode="auto">
          <a:xfrm>
            <a:off x="3286116" y="1495416"/>
            <a:ext cx="2643188" cy="647700"/>
          </a:xfrm>
          <a:prstGeom prst="flowChartAlternateProcess">
            <a:avLst/>
          </a:prstGeom>
          <a:solidFill>
            <a:schemeClr val="tx1"/>
          </a:solidFill>
          <a:ln w="12700">
            <a:solidFill>
              <a:srgbClr val="C00000"/>
            </a:solidFill>
            <a:miter lim="800000"/>
            <a:headEnd/>
            <a:tailEnd/>
          </a:ln>
          <a:effectLst/>
        </p:spPr>
        <p:txBody>
          <a:bodyPr wrap="none" anchor="ctr"/>
          <a:lstStyle/>
          <a:p>
            <a:pPr algn="ctr"/>
            <a:r>
              <a:rPr lang="en-US" dirty="0">
                <a:solidFill>
                  <a:srgbClr val="00B050"/>
                </a:solidFill>
                <a:latin typeface="Comic Sans MS" pitchFamily="66" charset="0"/>
              </a:rPr>
              <a:t>Top-Down</a:t>
            </a:r>
          </a:p>
        </p:txBody>
      </p:sp>
      <p:sp>
        <p:nvSpPr>
          <p:cNvPr id="9" name="AutoShape 6"/>
          <p:cNvSpPr>
            <a:spLocks noChangeArrowheads="1"/>
          </p:cNvSpPr>
          <p:nvPr/>
        </p:nvSpPr>
        <p:spPr bwMode="auto">
          <a:xfrm>
            <a:off x="3286116" y="5715016"/>
            <a:ext cx="2643187" cy="647700"/>
          </a:xfrm>
          <a:prstGeom prst="flowChartAlternateProcess">
            <a:avLst/>
          </a:prstGeom>
          <a:solidFill>
            <a:schemeClr val="tx1"/>
          </a:solidFill>
          <a:ln w="12700">
            <a:solidFill>
              <a:srgbClr val="C00000"/>
            </a:solidFill>
            <a:miter lim="800000"/>
            <a:headEnd/>
            <a:tailEnd/>
          </a:ln>
          <a:effectLst/>
        </p:spPr>
        <p:txBody>
          <a:bodyPr wrap="none" anchor="ctr"/>
          <a:lstStyle/>
          <a:p>
            <a:pPr algn="ctr"/>
            <a:r>
              <a:rPr lang="en-US" dirty="0">
                <a:solidFill>
                  <a:srgbClr val="00B050"/>
                </a:solidFill>
                <a:latin typeface="Comic Sans MS" pitchFamily="66" charset="0"/>
              </a:rPr>
              <a:t>Bottom-Up</a:t>
            </a:r>
          </a:p>
        </p:txBody>
      </p:sp>
      <p:sp>
        <p:nvSpPr>
          <p:cNvPr id="6" name="TextBox 5"/>
          <p:cNvSpPr txBox="1"/>
          <p:nvPr/>
        </p:nvSpPr>
        <p:spPr>
          <a:xfrm>
            <a:off x="8501395" y="6072206"/>
            <a:ext cx="428323" cy="369332"/>
          </a:xfrm>
          <a:prstGeom prst="rect">
            <a:avLst/>
          </a:prstGeom>
          <a:noFill/>
        </p:spPr>
        <p:txBody>
          <a:bodyPr wrap="none" rtlCol="1">
            <a:spAutoFit/>
          </a:bodyPr>
          <a:lstStyle/>
          <a:p>
            <a:r>
              <a:rPr lang="fa-IR" dirty="0" smtClean="0"/>
              <a:t>23</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kern="1200" dirty="0" smtClean="0">
                <a:solidFill>
                  <a:srgbClr val="D60093"/>
                </a:solidFill>
                <a:effectLst>
                  <a:glow rad="139700">
                    <a:schemeClr val="accent3">
                      <a:satMod val="175000"/>
                      <a:alpha val="40000"/>
                    </a:schemeClr>
                  </a:glow>
                </a:effectLst>
                <a:cs typeface="B Titr" pitchFamily="2" charset="-78"/>
              </a:rPr>
              <a:t>روش های سنتز نانومواد</a:t>
            </a:r>
            <a:endParaRPr lang="fa-IR" kern="1200" dirty="0">
              <a:solidFill>
                <a:srgbClr val="D60093"/>
              </a:solidFill>
              <a:effectLst>
                <a:glow rad="139700">
                  <a:schemeClr val="accent3">
                    <a:satMod val="175000"/>
                    <a:alpha val="40000"/>
                  </a:schemeClr>
                </a:glow>
              </a:effectLst>
              <a:cs typeface="B Titr" pitchFamily="2" charset="-78"/>
            </a:endParaRPr>
          </a:p>
        </p:txBody>
      </p:sp>
      <p:sp>
        <p:nvSpPr>
          <p:cNvPr id="3" name="Oval 2"/>
          <p:cNvSpPr/>
          <p:nvPr/>
        </p:nvSpPr>
        <p:spPr>
          <a:xfrm>
            <a:off x="6000759" y="3357562"/>
            <a:ext cx="2500331" cy="1014443"/>
          </a:xfrm>
          <a:prstGeom prst="ellipse">
            <a:avLst/>
          </a:prstGeom>
          <a:blipFill>
            <a:blip r:embed="rId2" cstate="print"/>
            <a:tile tx="0" ty="0" sx="100000" sy="100000" flip="none" algn="tl"/>
          </a:blipFill>
        </p:spPr>
        <p:style>
          <a:lnRef idx="0">
            <a:schemeClr val="accent2"/>
          </a:lnRef>
          <a:fillRef idx="3">
            <a:schemeClr val="accent2"/>
          </a:fillRef>
          <a:effectRef idx="3">
            <a:schemeClr val="accent2"/>
          </a:effectRef>
          <a:fontRef idx="minor">
            <a:schemeClr val="lt1"/>
          </a:fontRef>
        </p:style>
        <p:txBody>
          <a:bodyPr lIns="87911" tIns="43955" rIns="87911" bIns="43955" rtlCol="0" anchor="ctr"/>
          <a:lstStyle/>
          <a:p>
            <a:pPr algn="ctr"/>
            <a:r>
              <a:rPr lang="fa-IR" sz="2400" b="1" spc="-100" dirty="0" smtClean="0">
                <a:solidFill>
                  <a:srgbClr val="002060"/>
                </a:solidFill>
                <a:latin typeface="+mj-lt"/>
                <a:ea typeface="+mj-ea"/>
                <a:cs typeface="B Homa" pitchFamily="2" charset="-78"/>
              </a:rPr>
              <a:t>روش های  سنتز نانومواد</a:t>
            </a:r>
            <a:endParaRPr lang="en-US" sz="2400" b="1" spc="-100" dirty="0">
              <a:solidFill>
                <a:srgbClr val="002060"/>
              </a:solidFill>
              <a:latin typeface="+mj-lt"/>
              <a:ea typeface="+mj-ea"/>
              <a:cs typeface="B Homa" pitchFamily="2" charset="-78"/>
            </a:endParaRPr>
          </a:p>
        </p:txBody>
      </p:sp>
      <p:sp>
        <p:nvSpPr>
          <p:cNvPr id="4" name="Oval 3"/>
          <p:cNvSpPr/>
          <p:nvPr/>
        </p:nvSpPr>
        <p:spPr>
          <a:xfrm>
            <a:off x="3786182" y="2071678"/>
            <a:ext cx="2144572" cy="857255"/>
          </a:xfrm>
          <a:prstGeom prst="ellipse">
            <a:avLst/>
          </a:prstGeom>
          <a:gradFill flip="none" rotWithShape="1">
            <a:gsLst>
              <a:gs pos="0">
                <a:srgbClr val="E4851C">
                  <a:shade val="30000"/>
                  <a:satMod val="115000"/>
                </a:srgbClr>
              </a:gs>
              <a:gs pos="50000">
                <a:srgbClr val="E4851C">
                  <a:shade val="67500"/>
                  <a:satMod val="115000"/>
                </a:srgbClr>
              </a:gs>
              <a:gs pos="100000">
                <a:srgbClr val="E4851C">
                  <a:shade val="100000"/>
                  <a:satMod val="115000"/>
                </a:srgbClr>
              </a:gs>
            </a:gsLst>
            <a:path path="circl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lIns="87911" tIns="43955" rIns="87911" bIns="43955" rtlCol="0" anchor="ctr"/>
          <a:lstStyle/>
          <a:p>
            <a:pPr algn="ctr"/>
            <a:r>
              <a:rPr lang="fa-IR" sz="2400" b="1" dirty="0" smtClean="0">
                <a:solidFill>
                  <a:srgbClr val="FFC000"/>
                </a:solidFill>
                <a:cs typeface="B Homa" pitchFamily="2" charset="-78"/>
              </a:rPr>
              <a:t>روش بالا به پایین</a:t>
            </a:r>
            <a:endParaRPr lang="en-US" sz="2400" b="1" dirty="0">
              <a:solidFill>
                <a:srgbClr val="FFC000"/>
              </a:solidFill>
              <a:cs typeface="B Homa" pitchFamily="2" charset="-78"/>
            </a:endParaRPr>
          </a:p>
        </p:txBody>
      </p:sp>
      <p:sp>
        <p:nvSpPr>
          <p:cNvPr id="6" name="Oval 5"/>
          <p:cNvSpPr/>
          <p:nvPr/>
        </p:nvSpPr>
        <p:spPr>
          <a:xfrm>
            <a:off x="1643042" y="1492764"/>
            <a:ext cx="2571768" cy="864666"/>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lIns="87911" tIns="43955" rIns="87911" bIns="43955" rtlCol="0" anchor="ctr"/>
          <a:lstStyle/>
          <a:p>
            <a:pPr algn="ctr"/>
            <a:r>
              <a:rPr lang="fa-IR" sz="2400" b="1" dirty="0" smtClean="0">
                <a:solidFill>
                  <a:srgbClr val="00B050"/>
                </a:solidFill>
                <a:cs typeface="B Homa" pitchFamily="2" charset="-78"/>
              </a:rPr>
              <a:t>الگو دهی</a:t>
            </a:r>
            <a:endParaRPr lang="en-US" sz="2400" b="1" dirty="0">
              <a:solidFill>
                <a:srgbClr val="00B050"/>
              </a:solidFill>
              <a:cs typeface="B Homa" pitchFamily="2" charset="-78"/>
            </a:endParaRPr>
          </a:p>
        </p:txBody>
      </p:sp>
      <p:sp>
        <p:nvSpPr>
          <p:cNvPr id="7" name="Oval 6"/>
          <p:cNvSpPr/>
          <p:nvPr/>
        </p:nvSpPr>
        <p:spPr>
          <a:xfrm>
            <a:off x="1643042" y="2714621"/>
            <a:ext cx="2571768" cy="857255"/>
          </a:xfrm>
          <a:prstGeom prst="ellipse">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lIns="87911" tIns="43955" rIns="87911" bIns="43955" rtlCol="0" anchor="ctr"/>
          <a:lstStyle/>
          <a:p>
            <a:pPr algn="ctr"/>
            <a:r>
              <a:rPr lang="fa-IR" sz="2400" b="1" dirty="0" smtClean="0">
                <a:solidFill>
                  <a:srgbClr val="00B050"/>
                </a:solidFill>
                <a:cs typeface="B Homa" pitchFamily="2" charset="-78"/>
              </a:rPr>
              <a:t>سنتز از فاز جامد</a:t>
            </a:r>
            <a:endParaRPr lang="en-US" sz="2400" b="1" dirty="0">
              <a:solidFill>
                <a:srgbClr val="00B050"/>
              </a:solidFill>
              <a:cs typeface="B Homa" pitchFamily="2" charset="-78"/>
            </a:endParaRPr>
          </a:p>
        </p:txBody>
      </p:sp>
      <p:sp>
        <p:nvSpPr>
          <p:cNvPr id="8" name="Oval 7"/>
          <p:cNvSpPr/>
          <p:nvPr/>
        </p:nvSpPr>
        <p:spPr>
          <a:xfrm>
            <a:off x="1428728" y="4286256"/>
            <a:ext cx="2571768" cy="85668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a:solidFill>
              <a:schemeClr val="bg1"/>
            </a:solidFill>
          </a:ln>
        </p:spPr>
        <p:style>
          <a:lnRef idx="0">
            <a:schemeClr val="accent6"/>
          </a:lnRef>
          <a:fillRef idx="3">
            <a:schemeClr val="accent6"/>
          </a:fillRef>
          <a:effectRef idx="3">
            <a:schemeClr val="accent6"/>
          </a:effectRef>
          <a:fontRef idx="minor">
            <a:schemeClr val="lt1"/>
          </a:fontRef>
        </p:style>
        <p:txBody>
          <a:bodyPr lIns="87911" tIns="43955" rIns="87911" bIns="43955" rtlCol="0" anchor="ctr"/>
          <a:lstStyle/>
          <a:p>
            <a:pPr algn="ctr"/>
            <a:r>
              <a:rPr lang="fa-IR" sz="2400" b="1" spc="-100" dirty="0">
                <a:solidFill>
                  <a:srgbClr val="92D050"/>
                </a:solidFill>
                <a:latin typeface="+mj-lt"/>
                <a:ea typeface="+mj-ea"/>
                <a:cs typeface="B Homa" pitchFamily="2" charset="-78"/>
              </a:rPr>
              <a:t>سنتز از فاز گاز</a:t>
            </a:r>
            <a:endParaRPr lang="en-US" sz="2400" b="1" spc="-100" dirty="0">
              <a:solidFill>
                <a:srgbClr val="92D050"/>
              </a:solidFill>
              <a:latin typeface="+mj-lt"/>
              <a:ea typeface="+mj-ea"/>
              <a:cs typeface="B Homa" pitchFamily="2" charset="-78"/>
            </a:endParaRPr>
          </a:p>
        </p:txBody>
      </p:sp>
      <p:sp>
        <p:nvSpPr>
          <p:cNvPr id="9" name="Oval 8"/>
          <p:cNvSpPr/>
          <p:nvPr/>
        </p:nvSpPr>
        <p:spPr>
          <a:xfrm>
            <a:off x="1428728" y="5429264"/>
            <a:ext cx="2571768" cy="911131"/>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lIns="87911" tIns="43955" rIns="87911" bIns="43955" rtlCol="0" anchor="ctr"/>
          <a:lstStyle/>
          <a:p>
            <a:pPr algn="ctr"/>
            <a:r>
              <a:rPr lang="fa-IR" sz="2400" b="1" dirty="0" smtClean="0">
                <a:solidFill>
                  <a:srgbClr val="92D050"/>
                </a:solidFill>
                <a:cs typeface="B Homa" pitchFamily="2" charset="-78"/>
              </a:rPr>
              <a:t>سنتز از فاز مایع</a:t>
            </a:r>
            <a:endParaRPr lang="en-US" sz="2400" b="1" dirty="0">
              <a:solidFill>
                <a:srgbClr val="92D050"/>
              </a:solidFill>
              <a:cs typeface="B Homa" pitchFamily="2" charset="-78"/>
            </a:endParaRPr>
          </a:p>
        </p:txBody>
      </p:sp>
      <p:sp>
        <p:nvSpPr>
          <p:cNvPr id="14" name="Oval 13"/>
          <p:cNvSpPr/>
          <p:nvPr/>
        </p:nvSpPr>
        <p:spPr>
          <a:xfrm>
            <a:off x="3714744" y="4857760"/>
            <a:ext cx="2233096" cy="857256"/>
          </a:xfrm>
          <a:prstGeom prst="ellipse">
            <a:avLst/>
          </a:prstGeom>
          <a:gradFill flip="none" rotWithShape="1">
            <a:gsLst>
              <a:gs pos="0">
                <a:srgbClr val="E4851C">
                  <a:shade val="30000"/>
                  <a:satMod val="115000"/>
                </a:srgbClr>
              </a:gs>
              <a:gs pos="50000">
                <a:srgbClr val="E4851C">
                  <a:shade val="67500"/>
                  <a:satMod val="115000"/>
                </a:srgbClr>
              </a:gs>
              <a:gs pos="100000">
                <a:srgbClr val="E4851C">
                  <a:shade val="100000"/>
                  <a:satMod val="115000"/>
                </a:srgbClr>
              </a:gs>
            </a:gsLst>
            <a:path path="circl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lIns="87911" tIns="43955" rIns="87911" bIns="43955" rtlCol="0" anchor="ctr"/>
          <a:lstStyle/>
          <a:p>
            <a:pPr algn="ctr"/>
            <a:r>
              <a:rPr lang="fa-IR" sz="2400" b="1" dirty="0" smtClean="0">
                <a:solidFill>
                  <a:srgbClr val="FFC000"/>
                </a:solidFill>
                <a:cs typeface="B Homa" pitchFamily="2" charset="-78"/>
              </a:rPr>
              <a:t>روش پایین به بالا</a:t>
            </a:r>
            <a:endParaRPr lang="en-US" sz="2400" b="1" dirty="0">
              <a:solidFill>
                <a:srgbClr val="FFC000"/>
              </a:solidFill>
              <a:cs typeface="B Homa" pitchFamily="2" charset="-78"/>
            </a:endParaRPr>
          </a:p>
        </p:txBody>
      </p:sp>
      <p:sp>
        <p:nvSpPr>
          <p:cNvPr id="10" name="TextBox 9"/>
          <p:cNvSpPr txBox="1"/>
          <p:nvPr/>
        </p:nvSpPr>
        <p:spPr>
          <a:xfrm>
            <a:off x="8501395" y="6072206"/>
            <a:ext cx="428323" cy="369332"/>
          </a:xfrm>
          <a:prstGeom prst="rect">
            <a:avLst/>
          </a:prstGeom>
          <a:noFill/>
        </p:spPr>
        <p:txBody>
          <a:bodyPr wrap="none" rtlCol="1">
            <a:spAutoFit/>
          </a:bodyPr>
          <a:lstStyle/>
          <a:p>
            <a:r>
              <a:rPr lang="fa-IR" smtClean="0"/>
              <a:t>24</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27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par>
                          <p:cTn id="18" fill="hold">
                            <p:stCondLst>
                              <p:cond delay="5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by="(-#ppt_w*2)" calcmode="lin" valueType="num">
                                      <p:cBhvr rctx="PPT">
                                        <p:cTn id="21" dur="500" autoRev="1" fill="hold">
                                          <p:stCondLst>
                                            <p:cond delay="0"/>
                                          </p:stCondLst>
                                        </p:cTn>
                                        <p:tgtEl>
                                          <p:spTgt spid="14"/>
                                        </p:tgtEl>
                                        <p:attrNameLst>
                                          <p:attrName>ppt_w</p:attrName>
                                        </p:attrNameLst>
                                      </p:cBhvr>
                                    </p:anim>
                                    <p:anim by="(#ppt_w*0.50)" calcmode="lin" valueType="num">
                                      <p:cBhvr>
                                        <p:cTn id="22" dur="500" decel="50000" autoRev="1" fill="hold">
                                          <p:stCondLst>
                                            <p:cond delay="0"/>
                                          </p:stCondLst>
                                        </p:cTn>
                                        <p:tgtEl>
                                          <p:spTgt spid="14"/>
                                        </p:tgtEl>
                                        <p:attrNameLst>
                                          <p:attrName>ppt_x</p:attrName>
                                        </p:attrNameLst>
                                      </p:cBhvr>
                                    </p:anim>
                                    <p:anim from="(-#ppt_h/2)" to="(#ppt_y)" calcmode="lin" valueType="num">
                                      <p:cBhvr>
                                        <p:cTn id="23" dur="1000" fill="hold">
                                          <p:stCondLst>
                                            <p:cond delay="0"/>
                                          </p:stCondLst>
                                        </p:cTn>
                                        <p:tgtEl>
                                          <p:spTgt spid="14"/>
                                        </p:tgtEl>
                                        <p:attrNameLst>
                                          <p:attrName>ppt_y</p:attrName>
                                        </p:attrNameLst>
                                      </p:cBhvr>
                                    </p:anim>
                                    <p:animRot by="21600000">
                                      <p:cBhvr>
                                        <p:cTn id="24" dur="1000" fill="hold">
                                          <p:stCondLst>
                                            <p:cond delay="0"/>
                                          </p:stCondLst>
                                        </p:cTn>
                                        <p:tgtEl>
                                          <p:spTgt spid="14"/>
                                        </p:tgtEl>
                                        <p:attrNameLst>
                                          <p:attrName>r</p:attrName>
                                        </p:attrNameLst>
                                      </p:cBhvr>
                                    </p:animRot>
                                  </p:childTnLst>
                                </p:cTn>
                              </p:par>
                            </p:childTnLst>
                          </p:cTn>
                        </p:par>
                        <p:par>
                          <p:cTn id="25" fill="hold">
                            <p:stCondLst>
                              <p:cond delay="73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6"/>
                                        </p:tgtEl>
                                        <p:attrNameLst>
                                          <p:attrName>style.visibility</p:attrName>
                                        </p:attrNameLst>
                                      </p:cBhvr>
                                      <p:to>
                                        <p:strVal val="visible"/>
                                      </p:to>
                                    </p:set>
                                    <p:anim by="(-#ppt_w*2)" calcmode="lin" valueType="num">
                                      <p:cBhvr rctx="PPT">
                                        <p:cTn id="28" dur="500" autoRev="1" fill="hold">
                                          <p:stCondLst>
                                            <p:cond delay="0"/>
                                          </p:stCondLst>
                                        </p:cTn>
                                        <p:tgtEl>
                                          <p:spTgt spid="6"/>
                                        </p:tgtEl>
                                        <p:attrNameLst>
                                          <p:attrName>ppt_w</p:attrName>
                                        </p:attrNameLst>
                                      </p:cBhvr>
                                    </p:anim>
                                    <p:anim by="(#ppt_w*0.50)" calcmode="lin" valueType="num">
                                      <p:cBhvr>
                                        <p:cTn id="29" dur="500" decel="50000" autoRev="1" fill="hold">
                                          <p:stCondLst>
                                            <p:cond delay="0"/>
                                          </p:stCondLst>
                                        </p:cTn>
                                        <p:tgtEl>
                                          <p:spTgt spid="6"/>
                                        </p:tgtEl>
                                        <p:attrNameLst>
                                          <p:attrName>ppt_x</p:attrName>
                                        </p:attrNameLst>
                                      </p:cBhvr>
                                    </p:anim>
                                    <p:anim from="(-#ppt_h/2)" to="(#ppt_y)" calcmode="lin" valueType="num">
                                      <p:cBhvr>
                                        <p:cTn id="30" dur="1000" fill="hold">
                                          <p:stCondLst>
                                            <p:cond delay="0"/>
                                          </p:stCondLst>
                                        </p:cTn>
                                        <p:tgtEl>
                                          <p:spTgt spid="6"/>
                                        </p:tgtEl>
                                        <p:attrNameLst>
                                          <p:attrName>ppt_y</p:attrName>
                                        </p:attrNameLst>
                                      </p:cBhvr>
                                    </p:anim>
                                    <p:animRot by="21600000">
                                      <p:cBhvr>
                                        <p:cTn id="31" dur="1000" fill="hold">
                                          <p:stCondLst>
                                            <p:cond delay="0"/>
                                          </p:stCondLst>
                                        </p:cTn>
                                        <p:tgtEl>
                                          <p:spTgt spid="6"/>
                                        </p:tgtEl>
                                        <p:attrNameLst>
                                          <p:attrName>r</p:attrName>
                                        </p:attrNameLst>
                                      </p:cBhvr>
                                    </p:animRot>
                                  </p:childTnLst>
                                </p:cTn>
                              </p:par>
                            </p:childTnLst>
                          </p:cTn>
                        </p:par>
                        <p:par>
                          <p:cTn id="32" fill="hold">
                            <p:stCondLst>
                              <p:cond delay="89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by="(-#ppt_w*2)" calcmode="lin" valueType="num">
                                      <p:cBhvr rctx="PPT">
                                        <p:cTn id="35" dur="500" autoRev="1" fill="hold">
                                          <p:stCondLst>
                                            <p:cond delay="0"/>
                                          </p:stCondLst>
                                        </p:cTn>
                                        <p:tgtEl>
                                          <p:spTgt spid="7"/>
                                        </p:tgtEl>
                                        <p:attrNameLst>
                                          <p:attrName>ppt_w</p:attrName>
                                        </p:attrNameLst>
                                      </p:cBhvr>
                                    </p:anim>
                                    <p:anim by="(#ppt_w*0.50)" calcmode="lin" valueType="num">
                                      <p:cBhvr>
                                        <p:cTn id="36" dur="500" decel="50000" autoRev="1" fill="hold">
                                          <p:stCondLst>
                                            <p:cond delay="0"/>
                                          </p:stCondLst>
                                        </p:cTn>
                                        <p:tgtEl>
                                          <p:spTgt spid="7"/>
                                        </p:tgtEl>
                                        <p:attrNameLst>
                                          <p:attrName>ppt_x</p:attrName>
                                        </p:attrNameLst>
                                      </p:cBhvr>
                                    </p:anim>
                                    <p:anim from="(-#ppt_h/2)" to="(#ppt_y)" calcmode="lin" valueType="num">
                                      <p:cBhvr>
                                        <p:cTn id="37" dur="1000" fill="hold">
                                          <p:stCondLst>
                                            <p:cond delay="0"/>
                                          </p:stCondLst>
                                        </p:cTn>
                                        <p:tgtEl>
                                          <p:spTgt spid="7"/>
                                        </p:tgtEl>
                                        <p:attrNameLst>
                                          <p:attrName>ppt_y</p:attrName>
                                        </p:attrNameLst>
                                      </p:cBhvr>
                                    </p:anim>
                                    <p:animRot by="21600000">
                                      <p:cBhvr>
                                        <p:cTn id="38" dur="1000" fill="hold">
                                          <p:stCondLst>
                                            <p:cond delay="0"/>
                                          </p:stCondLst>
                                        </p:cTn>
                                        <p:tgtEl>
                                          <p:spTgt spid="7"/>
                                        </p:tgtEl>
                                        <p:attrNameLst>
                                          <p:attrName>r</p:attrName>
                                        </p:attrNameLst>
                                      </p:cBhvr>
                                    </p:animRot>
                                  </p:childTnLst>
                                </p:cTn>
                              </p:par>
                            </p:childTnLst>
                          </p:cTn>
                        </p:par>
                        <p:par>
                          <p:cTn id="39" fill="hold">
                            <p:stCondLst>
                              <p:cond delay="11100"/>
                            </p:stCondLst>
                            <p:childTnLst>
                              <p:par>
                                <p:cTn id="40" presetID="56" presetClass="entr" presetSubtype="0" fill="hold" grpId="0" nodeType="after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 by="(-#ppt_w*2)" calcmode="lin" valueType="num">
                                      <p:cBhvr rctx="PPT">
                                        <p:cTn id="42" dur="500" autoRev="1" fill="hold">
                                          <p:stCondLst>
                                            <p:cond delay="0"/>
                                          </p:stCondLst>
                                        </p:cTn>
                                        <p:tgtEl>
                                          <p:spTgt spid="8"/>
                                        </p:tgtEl>
                                        <p:attrNameLst>
                                          <p:attrName>ppt_w</p:attrName>
                                        </p:attrNameLst>
                                      </p:cBhvr>
                                    </p:anim>
                                    <p:anim by="(#ppt_w*0.50)" calcmode="lin" valueType="num">
                                      <p:cBhvr>
                                        <p:cTn id="43" dur="500" decel="50000" autoRev="1" fill="hold">
                                          <p:stCondLst>
                                            <p:cond delay="0"/>
                                          </p:stCondLst>
                                        </p:cTn>
                                        <p:tgtEl>
                                          <p:spTgt spid="8"/>
                                        </p:tgtEl>
                                        <p:attrNameLst>
                                          <p:attrName>ppt_x</p:attrName>
                                        </p:attrNameLst>
                                      </p:cBhvr>
                                    </p:anim>
                                    <p:anim from="(-#ppt_h/2)" to="(#ppt_y)" calcmode="lin" valueType="num">
                                      <p:cBhvr>
                                        <p:cTn id="44" dur="1000" fill="hold">
                                          <p:stCondLst>
                                            <p:cond delay="0"/>
                                          </p:stCondLst>
                                        </p:cTn>
                                        <p:tgtEl>
                                          <p:spTgt spid="8"/>
                                        </p:tgtEl>
                                        <p:attrNameLst>
                                          <p:attrName>ppt_y</p:attrName>
                                        </p:attrNameLst>
                                      </p:cBhvr>
                                    </p:anim>
                                    <p:animRot by="21600000">
                                      <p:cBhvr>
                                        <p:cTn id="45" dur="1000" fill="hold">
                                          <p:stCondLst>
                                            <p:cond delay="0"/>
                                          </p:stCondLst>
                                        </p:cTn>
                                        <p:tgtEl>
                                          <p:spTgt spid="8"/>
                                        </p:tgtEl>
                                        <p:attrNameLst>
                                          <p:attrName>r</p:attrName>
                                        </p:attrNameLst>
                                      </p:cBhvr>
                                    </p:animRot>
                                  </p:childTnLst>
                                </p:cTn>
                              </p:par>
                            </p:childTnLst>
                          </p:cTn>
                        </p:par>
                        <p:par>
                          <p:cTn id="46" fill="hold">
                            <p:stCondLst>
                              <p:cond delay="13200"/>
                            </p:stCondLst>
                            <p:childTnLst>
                              <p:par>
                                <p:cTn id="47" presetID="56" presetClass="entr" presetSubtype="0" fill="hold" grpId="0" nodeType="afterEffect">
                                  <p:stCondLst>
                                    <p:cond delay="0"/>
                                  </p:stCondLst>
                                  <p:iterate type="lt">
                                    <p:tmPct val="10000"/>
                                  </p:iterate>
                                  <p:childTnLst>
                                    <p:set>
                                      <p:cBhvr>
                                        <p:cTn id="48" dur="1" fill="hold">
                                          <p:stCondLst>
                                            <p:cond delay="0"/>
                                          </p:stCondLst>
                                        </p:cTn>
                                        <p:tgtEl>
                                          <p:spTgt spid="9"/>
                                        </p:tgtEl>
                                        <p:attrNameLst>
                                          <p:attrName>style.visibility</p:attrName>
                                        </p:attrNameLst>
                                      </p:cBhvr>
                                      <p:to>
                                        <p:strVal val="visible"/>
                                      </p:to>
                                    </p:set>
                                    <p:anim by="(-#ppt_w*2)" calcmode="lin" valueType="num">
                                      <p:cBhvr rctx="PPT">
                                        <p:cTn id="49" dur="500" autoRev="1" fill="hold">
                                          <p:stCondLst>
                                            <p:cond delay="0"/>
                                          </p:stCondLst>
                                        </p:cTn>
                                        <p:tgtEl>
                                          <p:spTgt spid="9"/>
                                        </p:tgtEl>
                                        <p:attrNameLst>
                                          <p:attrName>ppt_w</p:attrName>
                                        </p:attrNameLst>
                                      </p:cBhvr>
                                    </p:anim>
                                    <p:anim by="(#ppt_w*0.50)" calcmode="lin" valueType="num">
                                      <p:cBhvr>
                                        <p:cTn id="50" dur="500" decel="50000" autoRev="1" fill="hold">
                                          <p:stCondLst>
                                            <p:cond delay="0"/>
                                          </p:stCondLst>
                                        </p:cTn>
                                        <p:tgtEl>
                                          <p:spTgt spid="9"/>
                                        </p:tgtEl>
                                        <p:attrNameLst>
                                          <p:attrName>ppt_x</p:attrName>
                                        </p:attrNameLst>
                                      </p:cBhvr>
                                    </p:anim>
                                    <p:anim from="(-#ppt_h/2)" to="(#ppt_y)" calcmode="lin" valueType="num">
                                      <p:cBhvr>
                                        <p:cTn id="51" dur="1000" fill="hold">
                                          <p:stCondLst>
                                            <p:cond delay="0"/>
                                          </p:stCondLst>
                                        </p:cTn>
                                        <p:tgtEl>
                                          <p:spTgt spid="9"/>
                                        </p:tgtEl>
                                        <p:attrNameLst>
                                          <p:attrName>ppt_y</p:attrName>
                                        </p:attrNameLst>
                                      </p:cBhvr>
                                    </p:anim>
                                    <p:animRot by="21600000">
                                      <p:cBhvr>
                                        <p:cTn id="52"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84459"/>
          </a:xfrm>
        </p:spPr>
        <p:txBody>
          <a:bodyPr/>
          <a:lstStyle/>
          <a:p>
            <a:r>
              <a:rPr lang="fa-IR" dirty="0" smtClean="0"/>
              <a:t>ارائه مدرسان</a:t>
            </a:r>
            <a:endParaRPr lang="fa-IR" dirty="0"/>
          </a:p>
        </p:txBody>
      </p:sp>
      <p:sp>
        <p:nvSpPr>
          <p:cNvPr id="3" name="Subtitle 2"/>
          <p:cNvSpPr>
            <a:spLocks noGrp="1"/>
          </p:cNvSpPr>
          <p:nvPr>
            <p:ph type="subTitle" idx="1"/>
          </p:nvPr>
        </p:nvSpPr>
        <p:spPr/>
        <p:txBody>
          <a:bodyPr/>
          <a:lstStyle/>
          <a:p>
            <a:r>
              <a:rPr lang="fa-IR" dirty="0" smtClean="0"/>
              <a:t>صفورا کفاش </a:t>
            </a:r>
            <a:endParaRPr lang="fa-IR" dirty="0"/>
          </a:p>
        </p:txBody>
      </p:sp>
      <p:pic>
        <p:nvPicPr>
          <p:cNvPr id="4" name="Picture 2" descr="C:\Users\Golden\Desktop\Nanoseminar Basij\203706_955.jpg"/>
          <p:cNvPicPr>
            <a:picLocks noChangeAspect="1" noChangeArrowheads="1"/>
          </p:cNvPicPr>
          <p:nvPr/>
        </p:nvPicPr>
        <p:blipFill>
          <a:blip r:embed="rId2" cstate="print"/>
          <a:srcRect/>
          <a:stretch>
            <a:fillRect/>
          </a:stretch>
        </p:blipFill>
        <p:spPr bwMode="auto">
          <a:xfrm>
            <a:off x="0" y="-24"/>
            <a:ext cx="9144000" cy="6858001"/>
          </a:xfrm>
          <a:prstGeom prst="rect">
            <a:avLst/>
          </a:prstGeom>
          <a:noFill/>
        </p:spPr>
      </p:pic>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D60093"/>
                </a:solidFill>
                <a:effectLst>
                  <a:glow rad="139700">
                    <a:schemeClr val="accent3">
                      <a:satMod val="175000"/>
                      <a:alpha val="40000"/>
                    </a:schemeClr>
                  </a:glow>
                </a:effectLst>
                <a:cs typeface="B Titr" pitchFamily="2" charset="-78"/>
              </a:rPr>
              <a:t>دسته بندی مواد جامد</a:t>
            </a:r>
          </a:p>
        </p:txBody>
      </p:sp>
      <p:graphicFrame>
        <p:nvGraphicFramePr>
          <p:cNvPr id="7" name="Content Placeholder 6"/>
          <p:cNvGraphicFramePr>
            <a:graphicFrameLocks noGrp="1"/>
          </p:cNvGraphicFramePr>
          <p:nvPr>
            <p:ph idx="1"/>
          </p:nvPr>
        </p:nvGraphicFramePr>
        <p:xfrm>
          <a:off x="500034" y="1447800"/>
          <a:ext cx="7715304" cy="2409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تک.png"/>
          <p:cNvPicPr>
            <a:picLocks noChangeAspect="1"/>
          </p:cNvPicPr>
          <p:nvPr/>
        </p:nvPicPr>
        <p:blipFill>
          <a:blip r:embed="rId6" cstate="print"/>
          <a:stretch>
            <a:fillRect/>
          </a:stretch>
        </p:blipFill>
        <p:spPr>
          <a:xfrm>
            <a:off x="1000100" y="4143380"/>
            <a:ext cx="2143140" cy="17075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descr="آمورف.png"/>
          <p:cNvPicPr>
            <a:picLocks noChangeAspect="1"/>
          </p:cNvPicPr>
          <p:nvPr/>
        </p:nvPicPr>
        <p:blipFill>
          <a:blip r:embed="rId7" cstate="print"/>
          <a:stretch>
            <a:fillRect/>
          </a:stretch>
        </p:blipFill>
        <p:spPr>
          <a:xfrm>
            <a:off x="5572132" y="4071942"/>
            <a:ext cx="2214578" cy="18573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پلی.png"/>
          <p:cNvPicPr>
            <a:picLocks noChangeAspect="1"/>
          </p:cNvPicPr>
          <p:nvPr/>
        </p:nvPicPr>
        <p:blipFill>
          <a:blip r:embed="rId8" cstate="print"/>
          <a:stretch>
            <a:fillRect/>
          </a:stretch>
        </p:blipFill>
        <p:spPr>
          <a:xfrm>
            <a:off x="3286116" y="4214818"/>
            <a:ext cx="2095182" cy="17145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8643966" y="6072206"/>
            <a:ext cx="306495" cy="369332"/>
          </a:xfrm>
          <a:prstGeom prst="rect">
            <a:avLst/>
          </a:prstGeom>
          <a:noFill/>
        </p:spPr>
        <p:txBody>
          <a:bodyPr wrap="none" rtlCol="1">
            <a:spAutoFit/>
          </a:bodyPr>
          <a:lstStyle/>
          <a:p>
            <a:r>
              <a:rPr lang="fa-IR" dirty="0" smtClean="0"/>
              <a:t>2</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2852"/>
            <a:ext cx="8382000" cy="914400"/>
          </a:xfrm>
        </p:spPr>
        <p:txBody>
          <a:bodyPr/>
          <a:lstStyle/>
          <a:p>
            <a:r>
              <a:rPr lang="fa-IR" dirty="0" smtClean="0">
                <a:solidFill>
                  <a:srgbClr val="D60093"/>
                </a:solidFill>
                <a:effectLst>
                  <a:glow rad="139700">
                    <a:schemeClr val="accent3">
                      <a:satMod val="175000"/>
                      <a:alpha val="40000"/>
                    </a:schemeClr>
                  </a:glow>
                </a:effectLst>
                <a:cs typeface="B Titr" pitchFamily="2" charset="-78"/>
              </a:rPr>
              <a:t>تک کریستال</a:t>
            </a:r>
            <a:endParaRPr lang="fa-IR" dirty="0">
              <a:solidFill>
                <a:srgbClr val="D60093"/>
              </a:solidFill>
              <a:effectLst>
                <a:glow rad="139700">
                  <a:schemeClr val="accent3">
                    <a:satMod val="175000"/>
                    <a:alpha val="40000"/>
                  </a:schemeClr>
                </a:glow>
              </a:effectLst>
              <a:cs typeface="B Titr" pitchFamily="2" charset="-78"/>
            </a:endParaRPr>
          </a:p>
        </p:txBody>
      </p:sp>
      <p:sp>
        <p:nvSpPr>
          <p:cNvPr id="3" name="Content Placeholder 2"/>
          <p:cNvSpPr>
            <a:spLocks noGrp="1"/>
          </p:cNvSpPr>
          <p:nvPr>
            <p:ph idx="1"/>
          </p:nvPr>
        </p:nvSpPr>
        <p:spPr>
          <a:xfrm>
            <a:off x="714348" y="1876428"/>
            <a:ext cx="7358114" cy="1266820"/>
          </a:xfrm>
        </p:spPr>
        <p:txBody>
          <a:bodyPr/>
          <a:lstStyle/>
          <a:p>
            <a:pPr lvl="0" algn="ctr"/>
            <a:r>
              <a:rPr lang="fa-IR" kern="1200" dirty="0" smtClean="0">
                <a:cs typeface="B Nazanin" pitchFamily="2" charset="-78"/>
              </a:rPr>
              <a:t>تک کریستالها در بهترین حالت ممکن هستند و درجه نظم بالایی دارند </a:t>
            </a:r>
            <a:endParaRPr lang="en-US" kern="1200" dirty="0" smtClean="0">
              <a:cs typeface="B Nazanin" pitchFamily="2" charset="-78"/>
            </a:endParaRPr>
          </a:p>
          <a:p>
            <a:pPr lvl="0" algn="ctr"/>
            <a:r>
              <a:rPr lang="fa-IR" kern="1200" dirty="0" smtClean="0">
                <a:cs typeface="B Nazanin" pitchFamily="2" charset="-78"/>
              </a:rPr>
              <a:t>و تکرار هندسی منظم آنها در تمامی حجم ماده دیده می شود. </a:t>
            </a:r>
            <a:endParaRPr lang="fa-IR" dirty="0">
              <a:cs typeface="B Nazanin" pitchFamily="2" charset="-78"/>
            </a:endParaRPr>
          </a:p>
        </p:txBody>
      </p:sp>
      <p:pic>
        <p:nvPicPr>
          <p:cNvPr id="9" name="Picture 8" descr="http://edu.nano.ir/userfiles/edu/images/bonding/0ph8.pn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57224" y="3071810"/>
            <a:ext cx="7143800" cy="3286148"/>
          </a:xfrm>
          <a:prstGeom prst="rect">
            <a:avLst/>
          </a:prstGeom>
          <a:noFill/>
          <a:ln>
            <a:noFill/>
          </a:ln>
        </p:spPr>
      </p:pic>
      <p:sp>
        <p:nvSpPr>
          <p:cNvPr id="5" name="TextBox 4"/>
          <p:cNvSpPr txBox="1"/>
          <p:nvPr/>
        </p:nvSpPr>
        <p:spPr>
          <a:xfrm>
            <a:off x="8623223" y="6072206"/>
            <a:ext cx="306495" cy="369332"/>
          </a:xfrm>
          <a:prstGeom prst="rect">
            <a:avLst/>
          </a:prstGeom>
          <a:noFill/>
        </p:spPr>
        <p:txBody>
          <a:bodyPr wrap="none" rtlCol="1">
            <a:spAutoFit/>
          </a:bodyPr>
          <a:lstStyle/>
          <a:p>
            <a:r>
              <a:rPr lang="fa-IR" dirty="0" smtClean="0"/>
              <a:t>3</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D60093"/>
                </a:solidFill>
                <a:effectLst>
                  <a:glow rad="139700">
                    <a:schemeClr val="accent3">
                      <a:satMod val="175000"/>
                      <a:alpha val="40000"/>
                    </a:schemeClr>
                  </a:glow>
                </a:effectLst>
                <a:cs typeface="B Titr" pitchFamily="2" charset="-78"/>
              </a:rPr>
              <a:t>پلی کریستال</a:t>
            </a:r>
            <a:endParaRPr lang="fa-IR" dirty="0">
              <a:solidFill>
                <a:srgbClr val="D60093"/>
              </a:solidFill>
              <a:effectLst>
                <a:glow rad="139700">
                  <a:schemeClr val="accent3">
                    <a:satMod val="175000"/>
                    <a:alpha val="40000"/>
                  </a:schemeClr>
                </a:glow>
              </a:effectLst>
              <a:cs typeface="B Titr" pitchFamily="2" charset="-78"/>
            </a:endParaRPr>
          </a:p>
        </p:txBody>
      </p:sp>
      <p:sp>
        <p:nvSpPr>
          <p:cNvPr id="3" name="Title 1"/>
          <p:cNvSpPr txBox="1">
            <a:spLocks/>
          </p:cNvSpPr>
          <p:nvPr/>
        </p:nvSpPr>
        <p:spPr>
          <a:xfrm>
            <a:off x="357158" y="1357298"/>
            <a:ext cx="7858180" cy="3286148"/>
          </a:xfrm>
          <a:prstGeom prst="rect">
            <a:avLst/>
          </a:prstGeom>
          <a:solidFill>
            <a:srgbClr val="FF99CC"/>
          </a:solidFill>
          <a:scene3d>
            <a:camera prst="orthographicFront"/>
            <a:lightRig rig="threePt" dir="t"/>
          </a:scene3d>
          <a:sp3d>
            <a:bevelT w="114300" prst="hardEdge"/>
          </a:sp3d>
        </p:spPr>
        <p:txBody>
          <a:bodyPr vert="horz" lIns="91440" tIns="45720" rIns="91440" bIns="45720" rtlCol="1" anchor="ctr">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جامد چند کریستالی ماده ای است که از کنار هم قرار گرفتن تعداد زیادی تک کریستال متفاوت به نام کریستالیت(</a:t>
            </a:r>
            <a:r>
              <a:rPr kumimoji="0" lang="en-US" sz="2000" i="0" u="none" strike="noStrike" kern="1200" cap="none" spc="0" normalizeH="0" baseline="0" noProof="0" dirty="0" smtClean="0">
                <a:ln>
                  <a:noFill/>
                </a:ln>
                <a:solidFill>
                  <a:schemeClr val="tx1"/>
                </a:solidFill>
                <a:effectLst/>
                <a:uLnTx/>
                <a:uFillTx/>
                <a:latin typeface="Times New Roman" pitchFamily="18" charset="0"/>
                <a:ea typeface="+mj-ea"/>
                <a:cs typeface="B Nazanin" pitchFamily="2" charset="-78"/>
              </a:rPr>
              <a:t>Grain</a:t>
            </a: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 ایجاد شده است. مواد چند کریستالی در سراسر ابعاد اتمی یا مولکولی درجه بالایی از نظم دارند. این نواحی منظم یا نواحی تک کریستال از نظر ابعاد و شکل مرتب شدن درکنار هم با یکدیگر متفاوتند</a:t>
            </a:r>
            <a:r>
              <a:rPr lang="fa-IR" sz="2400" baseline="0" dirty="0" smtClean="0">
                <a:latin typeface="+mj-lt"/>
                <a:ea typeface="+mj-ea"/>
                <a:cs typeface="B Nazanin" pitchFamily="2" charset="-78"/>
              </a:rPr>
              <a:t>و</a:t>
            </a:r>
            <a:r>
              <a:rPr lang="fa-IR" sz="2400" dirty="0" smtClean="0">
                <a:latin typeface="+mj-lt"/>
                <a:ea typeface="+mj-ea"/>
                <a:cs typeface="B Nazanin" pitchFamily="2" charset="-78"/>
              </a:rPr>
              <a:t> </a:t>
            </a: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از طریق مرزهایی از هم جدا شده اند. نظم اتمی از یک حوزه به حوزه دیگر تغییر می کند. </a:t>
            </a:r>
          </a:p>
          <a:p>
            <a:pPr marL="0" marR="0" lvl="0" indent="0" algn="just" defTabSz="914400" eaLnBrk="1" fontAlgn="auto" latinLnBrk="0" hangingPunct="1">
              <a:lnSpc>
                <a:spcPct val="100000"/>
              </a:lnSpc>
              <a:spcBef>
                <a:spcPct val="0"/>
              </a:spcBef>
              <a:spcAft>
                <a:spcPts val="0"/>
              </a:spcAft>
              <a:buClrTx/>
              <a:buSzTx/>
              <a:buFontTx/>
              <a:buNone/>
              <a:tabLst/>
              <a:defRPr/>
            </a:pP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قطر متوسط کرسیتالیت ها، معمولاً100</a:t>
            </a:r>
            <a:r>
              <a:rPr kumimoji="0" lang="en-US" sz="2400" i="0" u="none" strike="noStrike" kern="1200" cap="none" spc="0" normalizeH="0" baseline="0" noProof="0" dirty="0" smtClean="0">
                <a:ln>
                  <a:noFill/>
                </a:ln>
                <a:solidFill>
                  <a:schemeClr val="tx1"/>
                </a:solidFill>
                <a:effectLst/>
                <a:uLnTx/>
                <a:uFillTx/>
                <a:latin typeface="+mj-lt"/>
                <a:ea typeface="+mj-ea"/>
                <a:cs typeface="B Nazanin" pitchFamily="2" charset="-78"/>
              </a:rPr>
              <a:t> </a:t>
            </a: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نانومترتا</a:t>
            </a:r>
            <a:r>
              <a:rPr kumimoji="0" lang="fa-IR" sz="2400" i="0" u="none" strike="noStrike" kern="1200" cap="none" spc="0" normalizeH="0" noProof="0" dirty="0" smtClean="0">
                <a:ln>
                  <a:noFill/>
                </a:ln>
                <a:solidFill>
                  <a:schemeClr val="tx1"/>
                </a:solidFill>
                <a:effectLst/>
                <a:uLnTx/>
                <a:uFillTx/>
                <a:latin typeface="+mj-lt"/>
                <a:ea typeface="+mj-ea"/>
                <a:cs typeface="B Nazanin" pitchFamily="2" charset="-78"/>
              </a:rPr>
              <a:t> 100میکرومتر</a:t>
            </a: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است.</a:t>
            </a:r>
            <a:r>
              <a:rPr kumimoji="0" lang="en-US" sz="2400" i="0" u="none" strike="noStrike" kern="1200" cap="none" spc="0" normalizeH="0" noProof="0" dirty="0" smtClean="0">
                <a:ln>
                  <a:noFill/>
                </a:ln>
                <a:solidFill>
                  <a:schemeClr val="tx1"/>
                </a:solidFill>
                <a:effectLst/>
                <a:uLnTx/>
                <a:uFillTx/>
                <a:latin typeface="+mj-lt"/>
                <a:ea typeface="+mj-ea"/>
                <a:cs typeface="B Nazanin" pitchFamily="2" charset="-78"/>
              </a:rPr>
              <a:t> </a:t>
            </a: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جامدات</a:t>
            </a:r>
            <a:r>
              <a:rPr kumimoji="0" lang="fa-IR" sz="2400" i="0" u="none" strike="noStrike" kern="1200" cap="none" spc="0" normalizeH="0" noProof="0" dirty="0" smtClean="0">
                <a:ln>
                  <a:noFill/>
                </a:ln>
                <a:solidFill>
                  <a:schemeClr val="tx1"/>
                </a:solidFill>
                <a:effectLst/>
                <a:uLnTx/>
                <a:uFillTx/>
                <a:latin typeface="+mj-lt"/>
                <a:ea typeface="+mj-ea"/>
                <a:cs typeface="B Nazanin" pitchFamily="2" charset="-78"/>
              </a:rPr>
              <a:t> پلی</a:t>
            </a:r>
            <a:r>
              <a:rPr lang="fa-IR" sz="2400" dirty="0" smtClean="0">
                <a:latin typeface="+mj-lt"/>
                <a:ea typeface="+mj-ea"/>
                <a:cs typeface="B Nazanin" pitchFamily="2" charset="-78"/>
              </a:rPr>
              <a:t> </a:t>
            </a: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کریستال-</a:t>
            </a:r>
            <a:r>
              <a:rPr kumimoji="0" lang="en-US" sz="2400" i="0" u="none" strike="noStrike" kern="1200" cap="none" spc="0" normalizeH="0" baseline="0" noProof="0" dirty="0" smtClean="0">
                <a:ln>
                  <a:noFill/>
                </a:ln>
                <a:solidFill>
                  <a:schemeClr val="tx1"/>
                </a:solidFill>
                <a:effectLst/>
                <a:uLnTx/>
                <a:uFillTx/>
                <a:latin typeface="+mj-lt"/>
                <a:ea typeface="+mj-ea"/>
                <a:cs typeface="B Nazanin" pitchFamily="2" charset="-78"/>
              </a:rPr>
              <a:t> </a:t>
            </a: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با متوسط قطردانه بندی کمتر</a:t>
            </a:r>
            <a:r>
              <a:rPr kumimoji="0" lang="fa-IR" sz="2400" i="0" u="none" strike="noStrike" kern="1200" cap="none" spc="0" normalizeH="0" noProof="0" dirty="0" smtClean="0">
                <a:ln>
                  <a:noFill/>
                </a:ln>
                <a:solidFill>
                  <a:schemeClr val="tx1"/>
                </a:solidFill>
                <a:effectLst/>
                <a:uLnTx/>
                <a:uFillTx/>
                <a:latin typeface="+mj-lt"/>
                <a:ea typeface="+mj-ea"/>
                <a:cs typeface="B Nazanin" pitchFamily="2" charset="-78"/>
              </a:rPr>
              <a:t> از</a:t>
            </a: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10 نانومتر-نانوکریستال نامیده می</a:t>
            </a:r>
            <a:r>
              <a:rPr kumimoji="0" lang="en-US" sz="2400" i="0" u="none" strike="noStrike" kern="1200" cap="none" spc="0" normalizeH="0" noProof="0" dirty="0" smtClean="0">
                <a:ln>
                  <a:noFill/>
                </a:ln>
                <a:solidFill>
                  <a:schemeClr val="tx1"/>
                </a:solidFill>
                <a:effectLst/>
                <a:uLnTx/>
                <a:uFillTx/>
                <a:latin typeface="+mj-lt"/>
                <a:ea typeface="+mj-ea"/>
                <a:cs typeface="B Nazanin" pitchFamily="2" charset="-78"/>
              </a:rPr>
              <a:t> </a:t>
            </a:r>
            <a:r>
              <a:rPr kumimoji="0" lang="fa-IR" sz="2400" i="0" u="none" strike="noStrike" kern="1200" cap="none" spc="0" normalizeH="0" baseline="0" noProof="0" dirty="0" smtClean="0">
                <a:ln>
                  <a:noFill/>
                </a:ln>
                <a:solidFill>
                  <a:schemeClr val="tx1"/>
                </a:solidFill>
                <a:effectLst/>
                <a:uLnTx/>
                <a:uFillTx/>
                <a:latin typeface="+mj-lt"/>
                <a:ea typeface="+mj-ea"/>
                <a:cs typeface="B Nazanin" pitchFamily="2" charset="-78"/>
              </a:rPr>
              <a:t>شوند.</a:t>
            </a:r>
            <a:endParaRPr kumimoji="0" lang="en-US" sz="2400" i="0" u="none" strike="noStrike" kern="1200" cap="none" spc="0" normalizeH="0" baseline="0" noProof="0" dirty="0">
              <a:ln>
                <a:noFill/>
              </a:ln>
              <a:solidFill>
                <a:schemeClr val="tx1"/>
              </a:solidFill>
              <a:effectLst/>
              <a:uLnTx/>
              <a:uFillTx/>
              <a:latin typeface="+mj-lt"/>
              <a:ea typeface="+mj-ea"/>
              <a:cs typeface="B Nazanin" pitchFamily="2" charset="-78"/>
            </a:endParaRPr>
          </a:p>
        </p:txBody>
      </p:sp>
      <p:pic>
        <p:nvPicPr>
          <p:cNvPr id="5" name="Picture 4" descr="http://edu.nano.ir/userfiles/edu/images/bonding/0ph9.pn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14348" y="4643446"/>
            <a:ext cx="7286676" cy="2098067"/>
          </a:xfrm>
          <a:prstGeom prst="rect">
            <a:avLst/>
          </a:prstGeom>
          <a:noFill/>
          <a:ln>
            <a:noFill/>
          </a:ln>
        </p:spPr>
      </p:pic>
      <p:sp>
        <p:nvSpPr>
          <p:cNvPr id="6" name="TextBox 5"/>
          <p:cNvSpPr txBox="1"/>
          <p:nvPr/>
        </p:nvSpPr>
        <p:spPr>
          <a:xfrm>
            <a:off x="8623223" y="6072206"/>
            <a:ext cx="306495" cy="369332"/>
          </a:xfrm>
          <a:prstGeom prst="rect">
            <a:avLst/>
          </a:prstGeom>
          <a:noFill/>
        </p:spPr>
        <p:txBody>
          <a:bodyPr wrap="none" rtlCol="1">
            <a:spAutoFit/>
          </a:bodyPr>
          <a:lstStyle/>
          <a:p>
            <a:r>
              <a:rPr lang="fa-IR" dirty="0" smtClean="0"/>
              <a:t>4</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D60093"/>
                </a:solidFill>
                <a:effectLst>
                  <a:glow rad="139700">
                    <a:schemeClr val="accent3">
                      <a:satMod val="175000"/>
                      <a:alpha val="40000"/>
                    </a:schemeClr>
                  </a:glow>
                </a:effectLst>
                <a:cs typeface="B Titr" pitchFamily="2" charset="-78"/>
              </a:rPr>
              <a:t>آمورف</a:t>
            </a:r>
            <a:endParaRPr lang="fa-IR" dirty="0">
              <a:solidFill>
                <a:srgbClr val="D60093"/>
              </a:solidFill>
              <a:effectLst>
                <a:glow rad="139700">
                  <a:schemeClr val="accent3">
                    <a:satMod val="175000"/>
                    <a:alpha val="40000"/>
                  </a:schemeClr>
                </a:glow>
              </a:effectLst>
              <a:cs typeface="B Titr" pitchFamily="2" charset="-78"/>
            </a:endParaRPr>
          </a:p>
        </p:txBody>
      </p:sp>
      <p:sp>
        <p:nvSpPr>
          <p:cNvPr id="3" name="Title 1"/>
          <p:cNvSpPr txBox="1">
            <a:spLocks/>
          </p:cNvSpPr>
          <p:nvPr/>
        </p:nvSpPr>
        <p:spPr>
          <a:xfrm>
            <a:off x="428596" y="1357298"/>
            <a:ext cx="7786742" cy="2714644"/>
          </a:xfrm>
          <a:prstGeom prst="rect">
            <a:avLst/>
          </a:prstGeom>
          <a:solidFill>
            <a:srgbClr val="FF99CC"/>
          </a:solidFill>
          <a:scene3d>
            <a:camera prst="orthographicFront"/>
            <a:lightRig rig="threePt" dir="t"/>
          </a:scene3d>
          <a:sp3d>
            <a:bevelT w="114300" prst="hardEdge"/>
          </a:sp3d>
        </p:spPr>
        <p:txBody>
          <a:bodyPr vert="horz" lIns="91440" tIns="45720" rIns="91440" bIns="45720" rtlCol="1" anchor="ctr">
            <a:noAutofit/>
          </a:bodyPr>
          <a:lstStyle/>
          <a:p>
            <a:pPr algn="just">
              <a:spcBef>
                <a:spcPct val="0"/>
              </a:spcBef>
              <a:defRPr/>
            </a:pPr>
            <a:r>
              <a:rPr lang="fa-IR" sz="2400" dirty="0" smtClean="0">
                <a:latin typeface="+mj-lt"/>
                <a:ea typeface="+mj-ea"/>
                <a:cs typeface="B Nazanin" pitchFamily="2" charset="-78"/>
              </a:rPr>
              <a:t>جامدات غیرکریستالی یا آمورف از اتمها، یونها، یا مولکولهایی که به شکل تصادفی در کنار هم قرار گرفته اند تشکیل شده اند که هیچ طرح منظم یا ساختار شبکه ای معینی را ایجاد نمی کنند. مواد آمورف تنها در ابعاد تعداد کمی از اتمها یا مولکولها نظم دارند. آنها هیچ نظمی در محدوده بزرگتر ندارند</a:t>
            </a:r>
            <a:r>
              <a:rPr lang="en-US" sz="2400" dirty="0" smtClean="0">
                <a:latin typeface="+mj-lt"/>
                <a:ea typeface="+mj-ea"/>
                <a:cs typeface="B Nazanin" pitchFamily="2" charset="-78"/>
              </a:rPr>
              <a:t> </a:t>
            </a:r>
            <a:r>
              <a:rPr lang="fa-IR" sz="2400" dirty="0" smtClean="0">
                <a:latin typeface="+mj-lt"/>
                <a:ea typeface="+mj-ea"/>
                <a:cs typeface="B Nazanin" pitchFamily="2" charset="-78"/>
              </a:rPr>
              <a:t>و نظم ابعاد مولکولی و اتمی آنها دائم از یک نقطه به نقطه دیگر تغییر می کند. پلاستیک و شیشه و سیلیکون آمورف نمونه هایی از موادی با ساختار بی شکل هستند.</a:t>
            </a:r>
            <a:endParaRPr lang="en-US" sz="2400" dirty="0">
              <a:latin typeface="+mj-lt"/>
              <a:ea typeface="+mj-ea"/>
              <a:cs typeface="B Nazanin" pitchFamily="2" charset="-78"/>
            </a:endParaRPr>
          </a:p>
        </p:txBody>
      </p:sp>
      <p:pic>
        <p:nvPicPr>
          <p:cNvPr id="5" name="Picture 4" descr="http://edu.nano.ir/userfiles/edu/images/bonding/0ph10.png"/>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857224" y="4143380"/>
            <a:ext cx="7072362" cy="2286016"/>
          </a:xfrm>
          <a:prstGeom prst="rect">
            <a:avLst/>
          </a:prstGeom>
          <a:noFill/>
          <a:ln>
            <a:noFill/>
          </a:ln>
        </p:spPr>
      </p:pic>
      <p:sp>
        <p:nvSpPr>
          <p:cNvPr id="6" name="TextBox 5"/>
          <p:cNvSpPr txBox="1"/>
          <p:nvPr/>
        </p:nvSpPr>
        <p:spPr>
          <a:xfrm>
            <a:off x="8623223" y="6072206"/>
            <a:ext cx="306495" cy="369332"/>
          </a:xfrm>
          <a:prstGeom prst="rect">
            <a:avLst/>
          </a:prstGeom>
          <a:noFill/>
        </p:spPr>
        <p:txBody>
          <a:bodyPr wrap="none" rtlCol="1">
            <a:spAutoFit/>
          </a:bodyPr>
          <a:lstStyle/>
          <a:p>
            <a:r>
              <a:rPr lang="fa-IR" dirty="0" smtClean="0"/>
              <a:t>5</a:t>
            </a:r>
            <a:endParaRPr lang="fa-IR"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D60093"/>
                </a:solidFill>
                <a:effectLst>
                  <a:glow rad="139700">
                    <a:schemeClr val="accent3">
                      <a:satMod val="175000"/>
                      <a:alpha val="40000"/>
                    </a:schemeClr>
                  </a:glow>
                </a:effectLst>
                <a:cs typeface="B Titr" pitchFamily="2" charset="-78"/>
              </a:rPr>
              <a:t>کریستالوگرافی</a:t>
            </a:r>
            <a:endParaRPr lang="en-US" dirty="0"/>
          </a:p>
        </p:txBody>
      </p:sp>
      <p:sp>
        <p:nvSpPr>
          <p:cNvPr id="3" name="Content Placeholder 2"/>
          <p:cNvSpPr txBox="1">
            <a:spLocks/>
          </p:cNvSpPr>
          <p:nvPr/>
        </p:nvSpPr>
        <p:spPr>
          <a:xfrm>
            <a:off x="1500166" y="1500174"/>
            <a:ext cx="5958424" cy="3195717"/>
          </a:xfrm>
          <a:prstGeom prst="rect">
            <a:avLst/>
          </a:prstGeom>
        </p:spPr>
        <p:txBody>
          <a:bodyPr>
            <a:normAutofit/>
          </a:bodyPr>
          <a:lstStyle/>
          <a:p>
            <a:pPr marL="68580" marR="0" lvl="0" indent="0" algn="just" defTabSz="914400" rtl="1" eaLnBrk="1" fontAlgn="base" latinLnBrk="0" hangingPunct="1">
              <a:lnSpc>
                <a:spcPct val="100000"/>
              </a:lnSpc>
              <a:spcBef>
                <a:spcPct val="20000"/>
              </a:spcBef>
              <a:spcAft>
                <a:spcPct val="0"/>
              </a:spcAft>
              <a:buClr>
                <a:srgbClr val="FFCC00"/>
              </a:buClr>
              <a:buSzTx/>
              <a:buFontTx/>
              <a:buNone/>
              <a:tabLst/>
              <a:defRPr/>
            </a:pPr>
            <a:r>
              <a:rPr kumimoji="0" lang="fa-IR" sz="2200" b="1" i="0" u="none" strike="noStrike" kern="0" cap="none" spc="0" normalizeH="0" baseline="0" noProof="0" smtClean="0">
                <a:ln>
                  <a:noFill/>
                </a:ln>
                <a:solidFill>
                  <a:schemeClr val="tx1"/>
                </a:solidFill>
                <a:effectLst/>
                <a:uLnTx/>
                <a:uFillTx/>
                <a:latin typeface="+mn-lt"/>
                <a:ea typeface="+mn-ea"/>
                <a:cs typeface="B Titr" pitchFamily="2" charset="-78"/>
              </a:rPr>
              <a:t>کریستالوگرافی شاخه ای از علم است که با شرح هندسی کریستالها و آرایش درونی آنها سر و کار دارد.</a:t>
            </a:r>
          </a:p>
          <a:p>
            <a:pPr marL="68580" marR="0" lvl="0" indent="0" algn="just" defTabSz="914400" rtl="1" eaLnBrk="1" fontAlgn="base" latinLnBrk="0" hangingPunct="1">
              <a:lnSpc>
                <a:spcPct val="100000"/>
              </a:lnSpc>
              <a:spcBef>
                <a:spcPct val="20000"/>
              </a:spcBef>
              <a:spcAft>
                <a:spcPct val="0"/>
              </a:spcAft>
              <a:buClr>
                <a:srgbClr val="FFCC00"/>
              </a:buClr>
              <a:buSzTx/>
              <a:buFontTx/>
              <a:buNone/>
              <a:tabLst/>
              <a:defRPr/>
            </a:pPr>
            <a:endParaRPr kumimoji="0" lang="fa-IR" sz="2400" b="1" i="0" u="none" strike="noStrike" kern="0" cap="none" spc="0" normalizeH="0" baseline="0" noProof="0" smtClean="0">
              <a:ln>
                <a:noFill/>
              </a:ln>
              <a:solidFill>
                <a:schemeClr val="tx1"/>
              </a:solidFill>
              <a:effectLst/>
              <a:uLnTx/>
              <a:uFillTx/>
              <a:latin typeface="+mn-lt"/>
              <a:ea typeface="+mn-ea"/>
              <a:cs typeface="B Titr" pitchFamily="2" charset="-78"/>
            </a:endParaRPr>
          </a:p>
          <a:p>
            <a:pPr marL="342900" marR="0" lvl="0" indent="-342900" algn="just" defTabSz="914400" rtl="1" eaLnBrk="1" fontAlgn="base" latinLnBrk="0" hangingPunct="1">
              <a:lnSpc>
                <a:spcPct val="100000"/>
              </a:lnSpc>
              <a:spcBef>
                <a:spcPct val="20000"/>
              </a:spcBef>
              <a:spcAft>
                <a:spcPct val="0"/>
              </a:spcAft>
              <a:buClr>
                <a:srgbClr val="A9A57C"/>
              </a:buClr>
              <a:buSzTx/>
              <a:buFontTx/>
              <a:buNone/>
              <a:tabLst/>
              <a:defRPr/>
            </a:pPr>
            <a:r>
              <a:rPr kumimoji="0" lang="fa-IR" sz="2400" b="1" i="0" u="none" strike="noStrike" kern="0" cap="none" spc="0" normalizeH="0" baseline="0" noProof="0" smtClean="0">
                <a:ln>
                  <a:noFill/>
                </a:ln>
                <a:solidFill>
                  <a:schemeClr val="tx1"/>
                </a:solidFill>
                <a:effectLst/>
                <a:uLnTx/>
                <a:uFillTx/>
                <a:latin typeface="+mn-lt"/>
                <a:ea typeface="+mn-ea"/>
                <a:cs typeface="B Nazanin" pitchFamily="2" charset="-78"/>
              </a:rPr>
              <a:t>در کریستالوگرافی تنها خواص هندسی کریستال مورد توجه قرار می گیرند، بنابراین جای هر اتم یا مولکول با یک نقطه هندسی در محل تعادلی آن اتم یا مولکول قرار می گیرد. </a:t>
            </a:r>
          </a:p>
          <a:p>
            <a:pPr marL="342900" marR="0" lvl="0" indent="-342900" algn="just" defTabSz="914400" rtl="1" eaLnBrk="1" fontAlgn="base" latinLnBrk="0" hangingPunct="1">
              <a:lnSpc>
                <a:spcPct val="100000"/>
              </a:lnSpc>
              <a:spcBef>
                <a:spcPct val="20000"/>
              </a:spcBef>
              <a:spcAft>
                <a:spcPct val="0"/>
              </a:spcAft>
              <a:buClr>
                <a:srgbClr val="A9A57C"/>
              </a:buClr>
              <a:buSzTx/>
              <a:buFontTx/>
              <a:buNone/>
              <a:tabLst/>
              <a:defRPr/>
            </a:pPr>
            <a:endParaRPr kumimoji="0" lang="en-US" sz="2400" b="0" i="0" u="none" strike="noStrike" kern="0" cap="none" spc="0" normalizeH="0" baseline="0" noProof="0" smtClean="0">
              <a:ln>
                <a:noFill/>
              </a:ln>
              <a:solidFill>
                <a:srgbClr val="675E47"/>
              </a:solidFill>
              <a:effectLst/>
              <a:uLnTx/>
              <a:uFillTx/>
              <a:latin typeface="+mn-lt"/>
              <a:ea typeface="+mn-ea"/>
              <a:cs typeface="B Titr" pitchFamily="2" charset="-78"/>
            </a:endParaRPr>
          </a:p>
          <a:p>
            <a:pPr marL="68580" marR="0" lvl="0" indent="0" algn="just" defTabSz="914400" rtl="1" eaLnBrk="1" fontAlgn="base" latinLnBrk="0" hangingPunct="1">
              <a:lnSpc>
                <a:spcPct val="100000"/>
              </a:lnSpc>
              <a:spcBef>
                <a:spcPct val="20000"/>
              </a:spcBef>
              <a:spcAft>
                <a:spcPct val="0"/>
              </a:spcAft>
              <a:buClr>
                <a:srgbClr val="FFCC00"/>
              </a:buClr>
              <a:buSzTx/>
              <a:buFontTx/>
              <a:buNone/>
              <a:tabLst/>
              <a:defRPr/>
            </a:pPr>
            <a:endParaRPr kumimoji="0" lang="en-US" sz="2400" b="0" i="0" u="none" strike="noStrike" kern="0" cap="none" spc="0" normalizeH="0" baseline="0" noProof="0" dirty="0">
              <a:ln>
                <a:noFill/>
              </a:ln>
              <a:solidFill>
                <a:schemeClr val="tx1"/>
              </a:solidFill>
              <a:effectLst/>
              <a:uLnTx/>
              <a:uFillTx/>
              <a:latin typeface="+mn-lt"/>
              <a:ea typeface="+mn-ea"/>
              <a:cs typeface="B Titr" pitchFamily="2" charset="-78"/>
            </a:endParaRPr>
          </a:p>
        </p:txBody>
      </p:sp>
      <p:sp>
        <p:nvSpPr>
          <p:cNvPr id="4" name="Content Placeholder 2"/>
          <p:cNvSpPr txBox="1">
            <a:spLocks/>
          </p:cNvSpPr>
          <p:nvPr/>
        </p:nvSpPr>
        <p:spPr bwMode="auto">
          <a:xfrm>
            <a:off x="1428728" y="4448196"/>
            <a:ext cx="6091254" cy="1766886"/>
          </a:xfrm>
          <a:prstGeom prst="rect">
            <a:avLst/>
          </a:prstGeom>
          <a:solidFill>
            <a:srgbClr val="FFFF66"/>
          </a:solidFill>
          <a:ln w="9525">
            <a:noFill/>
            <a:miter lim="800000"/>
            <a:headEnd/>
            <a:tailEnd/>
          </a:ln>
          <a:effectLst>
            <a:reflection blurRad="6350" stA="50000" endA="300" endPos="55500" dist="50800" dir="5400000" sy="-100000" algn="bl" rotWithShape="0"/>
          </a:effectLst>
        </p:spPr>
        <p:txBody>
          <a:bodyPr vert="horz" wrap="square" lIns="92075" tIns="46038" rIns="92075" bIns="46038" numCol="1" anchor="t" anchorCtr="0" compatLnSpc="1">
            <a:prstTxWarp prst="textNoShape">
              <a:avLst/>
            </a:prstTxWarp>
            <a:normAutofit/>
          </a:bodyPr>
          <a:lstStyle/>
          <a:p>
            <a:pPr marL="68580" marR="0" lvl="0" indent="0" algn="ctr" defTabSz="914400" rtl="1" eaLnBrk="1" fontAlgn="base" latinLnBrk="0" hangingPunct="1">
              <a:lnSpc>
                <a:spcPct val="100000"/>
              </a:lnSpc>
              <a:spcBef>
                <a:spcPct val="20000"/>
              </a:spcBef>
              <a:spcAft>
                <a:spcPct val="0"/>
              </a:spcAft>
              <a:buClr>
                <a:srgbClr val="FFCC00"/>
              </a:buClr>
              <a:buSzTx/>
              <a:buFontTx/>
              <a:buNone/>
              <a:tabLst/>
              <a:defRPr/>
            </a:pPr>
            <a:r>
              <a:rPr kumimoji="0" lang="fa-IR" sz="2200" b="1" i="0" u="none" strike="noStrike" kern="0" cap="none" spc="0" normalizeH="0" baseline="0" noProof="0" dirty="0" smtClean="0">
                <a:ln>
                  <a:noFill/>
                </a:ln>
                <a:solidFill>
                  <a:srgbClr val="E4851C"/>
                </a:solidFill>
                <a:effectLst/>
                <a:uLnTx/>
                <a:uFillTx/>
                <a:cs typeface="B Nazanin" pitchFamily="2" charset="-78"/>
              </a:rPr>
              <a:t>جامد کریستالی</a:t>
            </a:r>
            <a:r>
              <a:rPr kumimoji="0" lang="fa-IR" sz="2200" b="0" i="0" u="none" strike="noStrike" kern="0" cap="none" spc="0" normalizeH="0" baseline="0" noProof="0" dirty="0" smtClean="0">
                <a:ln>
                  <a:noFill/>
                </a:ln>
                <a:solidFill>
                  <a:schemeClr val="tx1"/>
                </a:solidFill>
                <a:effectLst/>
                <a:uLnTx/>
                <a:uFillTx/>
                <a:cs typeface="B Nazanin" pitchFamily="2" charset="-78"/>
              </a:rPr>
              <a:t>:</a:t>
            </a:r>
            <a:r>
              <a:rPr kumimoji="0" lang="fa-IR" sz="2200" b="0" i="0" u="none" strike="noStrike" kern="0" cap="none" spc="0" normalizeH="0" noProof="0" dirty="0" smtClean="0">
                <a:ln>
                  <a:noFill/>
                </a:ln>
                <a:solidFill>
                  <a:schemeClr val="tx1"/>
                </a:solidFill>
                <a:effectLst/>
                <a:uLnTx/>
                <a:uFillTx/>
                <a:cs typeface="B Nazanin" pitchFamily="2" charset="-78"/>
              </a:rPr>
              <a:t> </a:t>
            </a:r>
            <a:r>
              <a:rPr kumimoji="0" lang="fa-IR" sz="2200" b="0" i="0" u="none" strike="noStrike" kern="0" cap="none" spc="0" normalizeH="0" baseline="0" noProof="0" dirty="0" smtClean="0">
                <a:ln>
                  <a:noFill/>
                </a:ln>
                <a:solidFill>
                  <a:schemeClr val="tx1"/>
                </a:solidFill>
                <a:effectLst/>
                <a:uLnTx/>
                <a:uFillTx/>
                <a:cs typeface="B Nazanin" pitchFamily="2" charset="-78"/>
              </a:rPr>
              <a:t> شکل جامدی از ماده است که که در آن اتمها یا مولکولها در یک طرح تکرار شونده معین در سه بعد مرتب شده اند. در واقع تکرار منظم است که کریستالها را می سازد. در کریستال اتمها با الگویی که در سه بعد تکرار می شود کنار هم قرار می گیرند.</a:t>
            </a:r>
            <a:endParaRPr kumimoji="0" lang="en-US" sz="2200" b="0" i="0" u="none" strike="noStrike" kern="0" cap="none" spc="0" normalizeH="0" baseline="0" noProof="0" dirty="0">
              <a:ln>
                <a:noFill/>
              </a:ln>
              <a:solidFill>
                <a:schemeClr val="tx1"/>
              </a:solidFill>
              <a:effectLst/>
              <a:uLnTx/>
              <a:uFillTx/>
              <a:cs typeface="B Nazanin" pitchFamily="2" charset="-78"/>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style.rotation</p:attrName>
                                        </p:attrNameLst>
                                      </p:cBhvr>
                                      <p:tavLst>
                                        <p:tav tm="0">
                                          <p:val>
                                            <p:fltVal val="720"/>
                                          </p:val>
                                        </p:tav>
                                        <p:tav tm="100000">
                                          <p:val>
                                            <p:fltVal val="0"/>
                                          </p:val>
                                        </p:tav>
                                      </p:tavLst>
                                    </p:anim>
                                    <p:anim calcmode="lin" valueType="num">
                                      <p:cBhvr>
                                        <p:cTn id="23" dur="2000" fill="hold"/>
                                        <p:tgtEl>
                                          <p:spTgt spid="4"/>
                                        </p:tgtEl>
                                        <p:attrNameLst>
                                          <p:attrName>ppt_h</p:attrName>
                                        </p:attrNameLst>
                                      </p:cBhvr>
                                      <p:tavLst>
                                        <p:tav tm="0">
                                          <p:val>
                                            <p:fltVal val="0"/>
                                          </p:val>
                                        </p:tav>
                                        <p:tav tm="100000">
                                          <p:val>
                                            <p:strVal val="#ppt_h"/>
                                          </p:val>
                                        </p:tav>
                                      </p:tavLst>
                                    </p:anim>
                                    <p:anim calcmode="lin" valueType="num">
                                      <p:cBhvr>
                                        <p:cTn id="2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579" y="9909720"/>
            <a:ext cx="12866788" cy="176995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70" y="1"/>
            <a:ext cx="921547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623223" y="6072206"/>
            <a:ext cx="306495" cy="369332"/>
          </a:xfrm>
          <a:prstGeom prst="rect">
            <a:avLst/>
          </a:prstGeom>
          <a:noFill/>
        </p:spPr>
        <p:txBody>
          <a:bodyPr wrap="none" rtlCol="1">
            <a:spAutoFit/>
          </a:bodyPr>
          <a:lstStyle/>
          <a:p>
            <a:r>
              <a:rPr lang="fa-IR" dirty="0" smtClean="0"/>
              <a:t>7</a:t>
            </a:r>
            <a:endParaRPr lang="fa-IR" dirty="0"/>
          </a:p>
        </p:txBody>
      </p:sp>
    </p:spTree>
    <p:extLst>
      <p:ext uri="{BB962C8B-B14F-4D97-AF65-F5344CB8AC3E}">
        <p14:creationId xmlns="" xmlns:p14="http://schemas.microsoft.com/office/powerpoint/2010/main" val="856350170"/>
      </p:ext>
    </p:extLst>
  </p:cSld>
  <p:clrMapOvr>
    <a:masterClrMapping/>
  </p:clrMapOvr>
  <p:transition spd="slow">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1399"/>
            <a:ext cx="9144000" cy="70294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623223" y="6072206"/>
            <a:ext cx="306495" cy="369332"/>
          </a:xfrm>
          <a:prstGeom prst="rect">
            <a:avLst/>
          </a:prstGeom>
          <a:noFill/>
        </p:spPr>
        <p:txBody>
          <a:bodyPr wrap="none" rtlCol="1">
            <a:spAutoFit/>
          </a:bodyPr>
          <a:lstStyle/>
          <a:p>
            <a:r>
              <a:rPr lang="fa-IR" dirty="0" smtClean="0"/>
              <a:t>8</a:t>
            </a:r>
            <a:endParaRPr lang="fa-IR" dirty="0"/>
          </a:p>
        </p:txBody>
      </p:sp>
    </p:spTree>
    <p:extLst>
      <p:ext uri="{BB962C8B-B14F-4D97-AF65-F5344CB8AC3E}">
        <p14:creationId xmlns="" xmlns:p14="http://schemas.microsoft.com/office/powerpoint/2010/main" val="1742457145"/>
      </p:ext>
    </p:extLst>
  </p:cSld>
  <p:clrMapOvr>
    <a:masterClrMapping/>
  </p:clrMapOvr>
  <p:transition spd="slow">
    <p:pull dir="d"/>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mpany Handboo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any Handbook">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cs typeface="B Lotus" pitchFamily="2" charset="-7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cs typeface="B Lotus" pitchFamily="2" charset="-78"/>
          </a:defRPr>
        </a:defPPr>
      </a:lstStyle>
    </a:lnDef>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Powerpoint-template-EDU</Template>
  <TotalTime>3578</TotalTime>
  <Words>1359</Words>
  <Application>Microsoft Office PowerPoint</Application>
  <PresentationFormat>On-screen Show (4:3)</PresentationFormat>
  <Paragraphs>171</Paragraphs>
  <Slides>26</Slides>
  <Notes>0</Notes>
  <HiddenSlides>0</HiddenSlides>
  <MMClips>3</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Company Handbook</vt:lpstr>
      <vt:lpstr>Foundry</vt:lpstr>
      <vt:lpstr> مفاهیم پایه                                                                     </vt:lpstr>
      <vt:lpstr>مباحث اصلی</vt:lpstr>
      <vt:lpstr>دسته بندی مواد جامد</vt:lpstr>
      <vt:lpstr>تک کریستال</vt:lpstr>
      <vt:lpstr>پلی کریستال</vt:lpstr>
      <vt:lpstr>آمورف</vt:lpstr>
      <vt:lpstr>کریستالوگرافی</vt:lpstr>
      <vt:lpstr>Slide 8</vt:lpstr>
      <vt:lpstr>Slide 9</vt:lpstr>
      <vt:lpstr> نانوفناوری </vt:lpstr>
      <vt:lpstr>رویدادهای مهم در فناوری نانو</vt:lpstr>
      <vt:lpstr>درک ابعاد نانو</vt:lpstr>
      <vt:lpstr>درک مقیاس نانومتری</vt:lpstr>
      <vt:lpstr>نانو مواد</vt:lpstr>
      <vt:lpstr> انواع نانو مواد</vt:lpstr>
      <vt:lpstr>عناصر پایه در فناوری نانو</vt:lpstr>
      <vt:lpstr>عناصر پایه در فناوری نانو</vt:lpstr>
      <vt:lpstr>عناصر پایه در فناوری نانو</vt:lpstr>
      <vt:lpstr>تغییر خواص در مقیاس نانو</vt:lpstr>
      <vt:lpstr> افزایش سطح منشا تحولات در مقیاس نانو </vt:lpstr>
      <vt:lpstr>کوانتیزه شدن</vt:lpstr>
      <vt:lpstr>فیزیک کوانتوم و حالت جامد</vt:lpstr>
      <vt:lpstr> مزایای عمده ابعاد نانو </vt:lpstr>
      <vt:lpstr>انواع روش های سنتز نانومواد</vt:lpstr>
      <vt:lpstr>روش های سنتز نانومواد</vt:lpstr>
      <vt:lpstr>ارائه مدرسان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مدرسان</dc:title>
  <dc:creator>Kaffash</dc:creator>
  <cp:lastModifiedBy>PARAND</cp:lastModifiedBy>
  <cp:revision>146</cp:revision>
  <dcterms:created xsi:type="dcterms:W3CDTF">2013-12-03T13:11:24Z</dcterms:created>
  <dcterms:modified xsi:type="dcterms:W3CDTF">2014-03-18T14:12:47Z</dcterms:modified>
</cp:coreProperties>
</file>