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1" r:id="rId2"/>
  </p:sldMasterIdLst>
  <p:notesMasterIdLst>
    <p:notesMasterId r:id="rId20"/>
  </p:notesMasterIdLst>
  <p:sldIdLst>
    <p:sldId id="294" r:id="rId3"/>
    <p:sldId id="280" r:id="rId4"/>
    <p:sldId id="284" r:id="rId5"/>
    <p:sldId id="259" r:id="rId6"/>
    <p:sldId id="286" r:id="rId7"/>
    <p:sldId id="260" r:id="rId8"/>
    <p:sldId id="282" r:id="rId9"/>
    <p:sldId id="262" r:id="rId10"/>
    <p:sldId id="263" r:id="rId11"/>
    <p:sldId id="289" r:id="rId12"/>
    <p:sldId id="290" r:id="rId13"/>
    <p:sldId id="283" r:id="rId14"/>
    <p:sldId id="281" r:id="rId15"/>
    <p:sldId id="266" r:id="rId16"/>
    <p:sldId id="287" r:id="rId17"/>
    <p:sldId id="285" r:id="rId18"/>
    <p:sldId id="291" r:id="rId1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8111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3" d="100"/>
          <a:sy n="63" d="100"/>
        </p:scale>
        <p:origin x="-96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99BB33C-F10A-4E76-991A-43B172ED4E7B}" type="datetimeFigureOut">
              <a:rPr lang="fa-IR" smtClean="0"/>
              <a:pPr/>
              <a:t>1435/05/17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8A5F146-5ECF-4163-894F-8A7E75CF1818}"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66750"/>
            <a:ext cx="4645025" cy="348456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1CA446C-7A14-4C1E-9187-BB474CE845BE}"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p:cSld name="Title Slide">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144000" cy="27432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pic>
        <p:nvPicPr>
          <p:cNvPr id="25602" name="Picture 2" descr="C:\Users\Asadi\Desktop\Untitled-1.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7467600" y="381000"/>
            <a:ext cx="1281113" cy="1086692"/>
          </a:xfrm>
          <a:prstGeom prst="rect">
            <a:avLst/>
          </a:prstGeom>
          <a:noFill/>
        </p:spPr>
      </p:pic>
      <p:grpSp>
        <p:nvGrpSpPr>
          <p:cNvPr id="2" name="Group 21"/>
          <p:cNvGrpSpPr/>
          <p:nvPr/>
        </p:nvGrpSpPr>
        <p:grpSpPr>
          <a:xfrm>
            <a:off x="115911" y="6108879"/>
            <a:ext cx="2843010" cy="736242"/>
            <a:chOff x="-227526" y="6121758"/>
            <a:chExt cx="3070536"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227526" y="6378031"/>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p:nvCxnSpPr>
        <p:spPr bwMode="auto">
          <a:xfrm rot="5400000">
            <a:off x="-37306"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p:nvSpPr>
        <p:spPr bwMode="auto">
          <a:xfrm>
            <a:off x="6428706" y="6364311"/>
            <a:ext cx="2452074"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grpSp>
        <p:nvGrpSpPr>
          <p:cNvPr id="3" name="Group 28"/>
          <p:cNvGrpSpPr/>
          <p:nvPr/>
        </p:nvGrpSpPr>
        <p:grpSpPr>
          <a:xfrm>
            <a:off x="0" y="2704544"/>
            <a:ext cx="9144000" cy="1156648"/>
            <a:chOff x="0" y="1981200"/>
            <a:chExt cx="9144000" cy="1156648"/>
          </a:xfrm>
          <a:solidFill>
            <a:schemeClr val="bg2">
              <a:lumMod val="50000"/>
            </a:schemeClr>
          </a:solidFill>
        </p:grpSpPr>
        <p:sp>
          <p:nvSpPr>
            <p:cNvPr id="30" name="Rectangle 29"/>
            <p:cNvSpPr>
              <a:spLocks noChangeArrowheads="1"/>
            </p:cNvSpPr>
            <p:nvPr userDrawn="1"/>
          </p:nvSpPr>
          <p:spPr bwMode="auto">
            <a:xfrm>
              <a:off x="0" y="1981200"/>
              <a:ext cx="9144000" cy="1143000"/>
            </a:xfrm>
            <a:prstGeom prst="rect">
              <a:avLst/>
            </a:prstGeom>
            <a:grpFill/>
            <a:ln w="9525">
              <a:noFill/>
              <a:miter lim="800000"/>
              <a:headEnd/>
              <a:tailEnd/>
            </a:ln>
            <a:effectLst/>
          </p:spPr>
          <p:txBody>
            <a:bodyPr/>
            <a:lstStyle/>
            <a:p>
              <a:pPr>
                <a:defRPr/>
              </a:pPr>
              <a:endParaRPr lang="en-US" dirty="0">
                <a:solidFill>
                  <a:schemeClr val="accent1">
                    <a:lumMod val="75000"/>
                  </a:schemeClr>
                </a:solidFill>
              </a:endParaRPr>
            </a:p>
          </p:txBody>
        </p:sp>
        <p:sp>
          <p:nvSpPr>
            <p:cNvPr id="32" name="Freeform 31"/>
            <p:cNvSpPr>
              <a:spLocks noChangeArrowheads="1"/>
            </p:cNvSpPr>
            <p:nvPr userDrawn="1"/>
          </p:nvSpPr>
          <p:spPr bwMode="auto">
            <a:xfrm flipH="1">
              <a:off x="8947482" y="1981200"/>
              <a:ext cx="196518"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grpSp>
      <p:sp>
        <p:nvSpPr>
          <p:cNvPr id="33" name="Rectangle 15"/>
          <p:cNvSpPr>
            <a:spLocks noGrp="1" noChangeArrowheads="1"/>
          </p:cNvSpPr>
          <p:nvPr>
            <p:ph type="ctrTitle" sz="quarter" hasCustomPrompt="1"/>
          </p:nvPr>
        </p:nvSpPr>
        <p:spPr>
          <a:xfrm>
            <a:off x="457200" y="2780744"/>
            <a:ext cx="8305800" cy="990600"/>
          </a:xfrm>
        </p:spPr>
        <p:txBody>
          <a:bodyPr anchorCtr="0"/>
          <a:lstStyle>
            <a:lvl1pPr algn="r">
              <a:defRPr baseline="0">
                <a:solidFill>
                  <a:schemeClr val="bg1">
                    <a:lumMod val="95000"/>
                  </a:schemeClr>
                </a:solidFill>
                <a:cs typeface="B Jalal" pitchFamily="2" charset="-78"/>
              </a:defRPr>
            </a:lvl1pPr>
          </a:lstStyle>
          <a:p>
            <a:r>
              <a:rPr lang="fa-IR" dirty="0" smtClean="0"/>
              <a:t>عنوان</a:t>
            </a:r>
            <a:endParaRPr lang="en-US" dirty="0"/>
          </a:p>
        </p:txBody>
      </p:sp>
    </p:spTree>
  </p:cSld>
  <p:clrMapOvr>
    <a:masterClrMapping/>
  </p:clrMapOvr>
  <p:transition spd="slow">
    <p:wipe dir="u"/>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a:xfrm>
            <a:off x="6553200" y="6356350"/>
            <a:ext cx="2133600" cy="365125"/>
          </a:xfrm>
          <a:prstGeom prst="rect">
            <a:avLst/>
          </a:prstGeom>
        </p:spPr>
        <p:txBody>
          <a:bodyPr/>
          <a:lstStyle/>
          <a:p>
            <a:fld id="{06A6D0BA-545A-4C92-94C8-44379C508480}" type="datetimeFigureOut">
              <a:rPr lang="fa-IR" smtClean="0"/>
              <a:pPr/>
              <a:t>1435/05/17</a:t>
            </a:fld>
            <a:endParaRPr lang="fa-I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a-IR"/>
          </a:p>
        </p:txBody>
      </p:sp>
      <p:sp>
        <p:nvSpPr>
          <p:cNvPr id="6" name="Slide Number Placeholder 5"/>
          <p:cNvSpPr>
            <a:spLocks noGrp="1"/>
          </p:cNvSpPr>
          <p:nvPr>
            <p:ph type="sldNum" sz="quarter" idx="12"/>
          </p:nvPr>
        </p:nvSpPr>
        <p:spPr/>
        <p:txBody>
          <a:bodyPr/>
          <a:lstStyle/>
          <a:p>
            <a:fld id="{BE640812-6001-44DC-8EAF-B77D23FA82E0}" type="slidenum">
              <a:rPr lang="fa-IR" smtClean="0"/>
              <a:pPr/>
              <a:t>‹#›</a:t>
            </a:fld>
            <a:endParaRPr lang="fa-IR"/>
          </a:p>
        </p:txBody>
      </p:sp>
    </p:spTree>
  </p:cSld>
  <p:clrMapOvr>
    <a:masterClrMapping/>
  </p:clrMapOvr>
  <p:transition spd="slow">
    <p:wipe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transition spd="slow">
    <p:wipe dir="u"/>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wipe dir="u"/>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6" name="Footer Placeholder 5"/>
          <p:cNvSpPr>
            <a:spLocks noGrp="1"/>
          </p:cNvSpPr>
          <p:nvPr>
            <p:ph type="ftr" sz="quarter" idx="11"/>
          </p:nvPr>
        </p:nvSpPr>
        <p:spPr/>
        <p:txBody>
          <a:bodyPr/>
          <a:lstStyle>
            <a:extLst/>
          </a:lstStyle>
          <a:p>
            <a:endParaRPr kumimoji="0"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pPr>
              <a:defRPr/>
            </a:pPr>
            <a:fld id="{BD52FC95-7A27-45C0-9D61-4D3E828F186C}" type="slidenum">
              <a:rPr lang="en-US" smtClean="0"/>
              <a:pPr>
                <a:defRPr/>
              </a:pPr>
              <a:t>‹#›</a:t>
            </a:fld>
            <a:endParaRPr lang="en-US" dirty="0"/>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u"/>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8" name="Footer Placeholder 7"/>
          <p:cNvSpPr>
            <a:spLocks noGrp="1"/>
          </p:cNvSpPr>
          <p:nvPr>
            <p:ph type="ftr" sz="quarter" idx="11"/>
          </p:nvPr>
        </p:nvSpPr>
        <p:spPr/>
        <p:txBody>
          <a:bodyPr/>
          <a:lstStyle>
            <a:extLst/>
          </a:lstStyle>
          <a:p>
            <a:endParaRPr kumimoji="0"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wipe dir="u"/>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spd="slow">
    <p:wipe dir="u"/>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wipe dir="u"/>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kumimoji="0" lang="en-US"/>
          </a:p>
        </p:txBody>
      </p:sp>
    </p:spTree>
  </p:cSld>
  <p:clrMapOvr>
    <a:overrideClrMapping bg1="dk1" tx1="lt1" bg2="dk2" tx2="lt2" accent1="accent1" accent2="accent2" accent3="accent3" accent4="accent4" accent5="accent5" accent6="accent6" hlink="hlink" folHlink="folHlink"/>
  </p:clrMapOvr>
  <p:transition spd="slow">
    <p:wipe dir="u"/>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pPr algn="l" eaLnBrk="1" latinLnBrk="0" hangingPunct="1"/>
            <a:fld id="{48D92626-37D2-4832-BF7A-BC283494A20D}" type="datetimeFigureOut">
              <a:rPr lang="en-US" smtClean="0"/>
              <a:pPr algn="l" eaLnBrk="1" latinLnBrk="0" hangingPunct="1"/>
              <a:t>3/18/2014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D52FC95-7A27-45C0-9D61-4D3E828F186C}" type="slidenum">
              <a:rPr lang="en-US" smtClean="0"/>
              <a:pPr>
                <a:defRPr/>
              </a:pPr>
              <a:t>‹#›</a:t>
            </a:fld>
            <a:endParaRPr lang="en-US" dirty="0"/>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kumimoji="0" lang="en-US"/>
          </a:p>
        </p:txBody>
      </p:sp>
    </p:spTree>
  </p:cSld>
  <p:clrMapOvr>
    <a:masterClrMapping/>
  </p:clrMapOvr>
  <p:transition spd="slow">
    <p:wipe dir="u"/>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wipe dir="u"/>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wipe dir="u"/>
  </p:transition>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8D92626-37D2-4832-BF7A-BC283494A20D}" type="datetimeFigureOut">
              <a:rPr lang="en-US" smtClean="0"/>
              <a:pPr/>
              <a:t>3/18/2014</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pPr>
              <a:defRPr/>
            </a:pPr>
            <a:fld id="{BD52FC95-7A27-45C0-9D61-4D3E828F186C}" type="slidenum">
              <a:rPr lang="en-US" smtClean="0"/>
              <a:pPr>
                <a:defRPr/>
              </a:pPr>
              <a:t>‹#›</a:t>
            </a:fld>
            <a:endParaRPr lang="en-US" dirty="0"/>
          </a:p>
        </p:txBody>
      </p:sp>
    </p:spTree>
  </p:cSld>
  <p:clrMapOvr>
    <a:masterClrMapping/>
  </p:clrMapOvr>
  <p:transition spd="slow">
    <p:wipe dir="u"/>
  </p:transition>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pPr>
              <a:defRPr/>
            </a:pPr>
            <a:fld id="{49B0553E-AA25-4EF8-B191-2C07F622213B}" type="slidenum">
              <a:rPr lang="en-US" smtClean="0"/>
              <a:pPr>
                <a:defRPr/>
              </a:pPr>
              <a:t>‹#›</a:t>
            </a:fld>
            <a:endParaRPr lang="en-US" dirty="0"/>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wipe di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6" name="Picture Placeholder 5"/>
          <p:cNvSpPr>
            <a:spLocks noGrp="1" noChangeAspect="1"/>
          </p:cNvSpPr>
          <p:nvPr>
            <p:ph type="pic" sz="quarter" idx="11" hasCustomPrompt="1"/>
          </p:nvPr>
        </p:nvSpPr>
        <p:spPr>
          <a:xfrm>
            <a:off x="419100" y="1498600"/>
            <a:ext cx="7779448" cy="4862155"/>
          </a:xfrm>
          <a:solidFill>
            <a:schemeClr val="bg1"/>
          </a:solidFill>
          <a:ln w="76200">
            <a:solidFill>
              <a:srgbClr val="9FE6FF"/>
            </a:solidFill>
          </a:ln>
        </p:spPr>
        <p:style>
          <a:lnRef idx="3">
            <a:schemeClr val="lt1"/>
          </a:lnRef>
          <a:fillRef idx="1">
            <a:schemeClr val="accent1"/>
          </a:fillRef>
          <a:effectRef idx="1">
            <a:schemeClr val="accent1"/>
          </a:effectRef>
          <a:fontRef idx="none"/>
        </p:style>
        <p:txBody>
          <a:bodyPr/>
          <a:lstStyle>
            <a:lvl1pPr>
              <a:buNone/>
              <a:defRPr baseline="0"/>
            </a:lvl1pPr>
          </a:lstStyle>
          <a:p>
            <a:r>
              <a:rPr lang="fa-IR" dirty="0" smtClean="0"/>
              <a:t>تصویر یا نمودار</a:t>
            </a:r>
            <a:endParaRPr lang="en-US" dirty="0"/>
          </a:p>
        </p:txBody>
      </p:sp>
      <p:sp>
        <p:nvSpPr>
          <p:cNvPr id="2" name="Title 1"/>
          <p:cNvSpPr>
            <a:spLocks noGrp="1"/>
          </p:cNvSpPr>
          <p:nvPr>
            <p:ph type="title" hasCustomPrompt="1"/>
          </p:nvPr>
        </p:nvSpPr>
        <p:spPr/>
        <p:txBody>
          <a:bodyPr/>
          <a:lstStyle>
            <a:lvl1pPr>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شکل یا تصویر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Tree>
  </p:cSld>
  <p:clrMapOvr>
    <a:masterClrMapping/>
  </p:clrMapOvr>
  <p:transition spd="slow">
    <p:wipe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Film">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ویدیو</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Media Placeholder 6"/>
          <p:cNvSpPr>
            <a:spLocks noGrp="1"/>
          </p:cNvSpPr>
          <p:nvPr>
            <p:ph type="media" sz="quarter" idx="11" hasCustomPrompt="1"/>
          </p:nvPr>
        </p:nvSpPr>
        <p:spPr>
          <a:xfrm>
            <a:off x="277504" y="1600200"/>
            <a:ext cx="8046720" cy="4800600"/>
          </a:xfrm>
        </p:spPr>
        <p:txBody>
          <a:bodyPr/>
          <a:lstStyle>
            <a:lvl1pPr>
              <a:buNone/>
              <a:defRPr baseline="0"/>
            </a:lvl1pPr>
          </a:lstStyle>
          <a:p>
            <a:r>
              <a:rPr lang="fa-IR" dirty="0" smtClean="0"/>
              <a:t>فایل ویدیویی</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نمودار</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8" name="Chart Placeholder 5"/>
          <p:cNvSpPr>
            <a:spLocks noGrp="1"/>
          </p:cNvSpPr>
          <p:nvPr>
            <p:ph type="chart" sz="quarter" idx="12" hasCustomPrompt="1"/>
          </p:nvPr>
        </p:nvSpPr>
        <p:spPr>
          <a:xfrm>
            <a:off x="304800" y="1524000"/>
            <a:ext cx="8001000" cy="4953000"/>
          </a:xfrm>
          <a:noFill/>
        </p:spPr>
        <p:txBody>
          <a:bodyPr/>
          <a:lstStyle/>
          <a:p>
            <a:r>
              <a:rPr lang="fa-IR" dirty="0" smtClean="0"/>
              <a:t>نمودار</a:t>
            </a:r>
            <a:endParaRPr lang="en-US" dirty="0"/>
          </a:p>
        </p:txBody>
      </p:sp>
    </p:spTree>
  </p:cSld>
  <p:clrMapOvr>
    <a:masterClrMapping/>
  </p:clrMapOvr>
  <p:transition spd="slow">
    <p:wipe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r" rtl="1" eaLnBrk="0" fontAlgn="base" hangingPunct="0">
              <a:spcBef>
                <a:spcPct val="0"/>
              </a:spcBef>
              <a:spcAft>
                <a:spcPct val="0"/>
              </a:spcAft>
              <a:defRPr lang="en-US" sz="3600" b="1" baseline="0" dirty="0">
                <a:solidFill>
                  <a:schemeClr val="accent1">
                    <a:lumMod val="50000"/>
                  </a:schemeClr>
                </a:solidFill>
                <a:effectLst/>
                <a:latin typeface="+mj-lt"/>
                <a:ea typeface="+mj-ea"/>
                <a:cs typeface="B Jalal" pitchFamily="2" charset="-78"/>
              </a:defRPr>
            </a:lvl1pPr>
          </a:lstStyle>
          <a:p>
            <a:r>
              <a:rPr lang="fa-IR" dirty="0" smtClean="0"/>
              <a:t>عنوان جدول</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12" name="Table Placeholder 10"/>
          <p:cNvSpPr>
            <a:spLocks noGrp="1"/>
          </p:cNvSpPr>
          <p:nvPr>
            <p:ph type="tbl" sz="quarter" idx="13" hasCustomPrompt="1"/>
          </p:nvPr>
        </p:nvSpPr>
        <p:spPr>
          <a:xfrm>
            <a:off x="304800" y="1600200"/>
            <a:ext cx="8001000" cy="4876800"/>
          </a:xfrm>
        </p:spPr>
        <p:txBody>
          <a:bodyPr/>
          <a:lstStyle/>
          <a:p>
            <a:r>
              <a:rPr lang="fa-IR" dirty="0" smtClean="0"/>
              <a:t>جدول</a:t>
            </a:r>
            <a:endParaRPr lang="en-US" dirty="0"/>
          </a:p>
        </p:txBody>
      </p:sp>
    </p:spTree>
  </p:cSld>
  <p:clrMapOvr>
    <a:masterClrMapping/>
  </p:clrMapOvr>
  <p:transition spd="slow">
    <p:wipe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preserve="1">
  <p:cSld name="Final">
    <p:spTree>
      <p:nvGrpSpPr>
        <p:cNvPr id="1" name=""/>
        <p:cNvGrpSpPr/>
        <p:nvPr/>
      </p:nvGrpSpPr>
      <p:grpSpPr>
        <a:xfrm>
          <a:off x="0" y="0"/>
          <a:ext cx="0" cy="0"/>
          <a:chOff x="0" y="0"/>
          <a:chExt cx="0" cy="0"/>
        </a:xfrm>
      </p:grpSpPr>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sp>
        <p:nvSpPr>
          <p:cNvPr id="10" name="Rectangle 9"/>
          <p:cNvSpPr>
            <a:spLocks noChangeArrowheads="1"/>
          </p:cNvSpPr>
          <p:nvPr/>
        </p:nvSpPr>
        <p:spPr bwMode="auto">
          <a:xfrm>
            <a:off x="0" y="0"/>
            <a:ext cx="9144000" cy="52578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grpSp>
        <p:nvGrpSpPr>
          <p:cNvPr id="2" name="Group 35"/>
          <p:cNvGrpSpPr/>
          <p:nvPr/>
        </p:nvGrpSpPr>
        <p:grpSpPr>
          <a:xfrm>
            <a:off x="292100" y="5829300"/>
            <a:ext cx="3048000" cy="990600"/>
            <a:chOff x="152400" y="5867400"/>
            <a:chExt cx="3048000" cy="990600"/>
          </a:xfrm>
        </p:grpSpPr>
        <p:sp>
          <p:nvSpPr>
            <p:cNvPr id="17" name="Rounded Rectangle 16"/>
            <p:cNvSpPr/>
            <p:nvPr userDrawn="1"/>
          </p:nvSpPr>
          <p:spPr bwMode="auto">
            <a:xfrm>
              <a:off x="152400" y="6223000"/>
              <a:ext cx="3048000" cy="381000"/>
            </a:xfrm>
            <a:prstGeom prst="roundRect">
              <a:avLst/>
            </a:prstGeom>
            <a:solidFill>
              <a:schemeClr val="accent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8" name="Rectangle 15"/>
            <p:cNvSpPr txBox="1">
              <a:spLocks noChangeArrowheads="1"/>
            </p:cNvSpPr>
            <p:nvPr userDrawn="1"/>
          </p:nvSpPr>
          <p:spPr bwMode="auto">
            <a:xfrm>
              <a:off x="1066800" y="6172200"/>
              <a:ext cx="1905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2">
                      <a:lumMod val="50000"/>
                    </a:schemeClr>
                  </a:solidFill>
                  <a:effectLst/>
                  <a:uLnTx/>
                  <a:uFillTx/>
                  <a:latin typeface="ITC Avant Garde Gothic" pitchFamily="34" charset="0"/>
                  <a:ea typeface="+mj-ea"/>
                  <a:cs typeface="B Yekan" pitchFamily="2" charset="-78"/>
                </a:rPr>
                <a:t>Edu@nano.ir</a:t>
              </a:r>
            </a:p>
          </p:txBody>
        </p:sp>
        <p:pic>
          <p:nvPicPr>
            <p:cNvPr id="15" name="Picture 2" descr="E:\Web &amp; Graphic\Graphic\Icons\PNG\128x128\envelope.png"/>
            <p:cNvPicPr>
              <a:picLocks noChangeAspect="1" noChangeArrowheads="1"/>
            </p:cNvPicPr>
            <p:nvPr userDrawn="1"/>
          </p:nvPicPr>
          <p:blipFill>
            <a:blip r:embed="rId3" cstate="print"/>
            <a:srcRect/>
            <a:stretch>
              <a:fillRect/>
            </a:stretch>
          </p:blipFill>
          <p:spPr bwMode="auto">
            <a:xfrm>
              <a:off x="152400" y="5867400"/>
              <a:ext cx="990600" cy="990600"/>
            </a:xfrm>
            <a:prstGeom prst="rect">
              <a:avLst/>
            </a:prstGeom>
            <a:noFill/>
          </p:spPr>
        </p:pic>
      </p:grpSp>
      <p:grpSp>
        <p:nvGrpSpPr>
          <p:cNvPr id="3" name="Group 39"/>
          <p:cNvGrpSpPr/>
          <p:nvPr/>
        </p:nvGrpSpPr>
        <p:grpSpPr>
          <a:xfrm>
            <a:off x="0" y="4737100"/>
            <a:ext cx="9144000" cy="479969"/>
            <a:chOff x="0" y="4762500"/>
            <a:chExt cx="9144000" cy="479969"/>
          </a:xfrm>
        </p:grpSpPr>
        <p:sp>
          <p:nvSpPr>
            <p:cNvPr id="23" name="Rectangle 15"/>
            <p:cNvSpPr txBox="1">
              <a:spLocks noChangeArrowheads="1"/>
            </p:cNvSpPr>
            <p:nvPr userDrawn="1"/>
          </p:nvSpPr>
          <p:spPr bwMode="auto">
            <a:xfrm>
              <a:off x="7581900" y="4762500"/>
              <a:ext cx="762000"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rPr>
                <a:t>پایان</a:t>
              </a:r>
              <a:endParaRPr kumimoji="0" lang="en-US" sz="2000" b="0" i="0" u="none" strike="noStrike" kern="100" cap="none" spc="110" normalizeH="0" baseline="0" noProof="0" dirty="0" smtClean="0">
                <a:ln>
                  <a:noFill/>
                </a:ln>
                <a:solidFill>
                  <a:schemeClr val="bg1"/>
                </a:solidFill>
                <a:effectLst/>
                <a:uLnTx/>
                <a:uFillTx/>
                <a:latin typeface="ITC Avant Garde Gothic" pitchFamily="34" charset="0"/>
                <a:ea typeface="+mj-ea"/>
                <a:cs typeface="B Yekan" pitchFamily="2" charset="-78"/>
              </a:endParaRPr>
            </a:p>
          </p:txBody>
        </p:sp>
        <p:cxnSp>
          <p:nvCxnSpPr>
            <p:cNvPr id="29" name="Straight Connector 28"/>
            <p:cNvCxnSpPr/>
            <p:nvPr userDrawn="1"/>
          </p:nvCxnSpPr>
          <p:spPr bwMode="auto">
            <a:xfrm>
              <a:off x="0" y="5041106"/>
              <a:ext cx="76200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4" name="Straight Connector 33"/>
            <p:cNvCxnSpPr/>
            <p:nvPr userDrawn="1"/>
          </p:nvCxnSpPr>
          <p:spPr bwMode="auto">
            <a:xfrm>
              <a:off x="8321040" y="5041106"/>
              <a:ext cx="82296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8" name="Straight Connector 37"/>
            <p:cNvCxnSpPr/>
            <p:nvPr userDrawn="1"/>
          </p:nvCxnSpPr>
          <p:spPr bwMode="auto">
            <a:xfrm rot="5400000">
              <a:off x="75064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cxnSp>
          <p:nvCxnSpPr>
            <p:cNvPr id="39" name="Straight Connector 38"/>
            <p:cNvCxnSpPr/>
            <p:nvPr userDrawn="1"/>
          </p:nvCxnSpPr>
          <p:spPr bwMode="auto">
            <a:xfrm rot="5400000">
              <a:off x="8192294" y="5041106"/>
              <a:ext cx="228600" cy="1588"/>
            </a:xfrm>
            <a:prstGeom prst="line">
              <a:avLst/>
            </a:prstGeom>
            <a:solidFill>
              <a:schemeClr val="accent1"/>
            </a:solidFill>
            <a:ln w="12700" cap="sq" cmpd="sng" algn="ctr">
              <a:solidFill>
                <a:srgbClr val="FFFFFF"/>
              </a:solidFill>
              <a:prstDash val="solid"/>
              <a:round/>
              <a:headEnd type="none" w="sm" len="sm"/>
              <a:tailEnd type="none" w="sm" len="sm"/>
            </a:ln>
            <a:effectLst/>
          </p:spPr>
        </p:cxnSp>
      </p:grpSp>
      <p:grpSp>
        <p:nvGrpSpPr>
          <p:cNvPr id="4" name="Group 60"/>
          <p:cNvGrpSpPr/>
          <p:nvPr/>
        </p:nvGrpSpPr>
        <p:grpSpPr>
          <a:xfrm>
            <a:off x="-1028701" y="457200"/>
            <a:ext cx="10797075" cy="3897255"/>
            <a:chOff x="-1028701" y="457200"/>
            <a:chExt cx="10797075" cy="3897255"/>
          </a:xfrm>
        </p:grpSpPr>
        <p:sp>
          <p:nvSpPr>
            <p:cNvPr id="57" name="Chord 56"/>
            <p:cNvSpPr/>
            <p:nvPr userDrawn="1"/>
          </p:nvSpPr>
          <p:spPr bwMode="auto">
            <a:xfrm rot="12754782">
              <a:off x="-1028701" y="2297055"/>
              <a:ext cx="2057400" cy="205740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nvGrpSpPr>
            <p:cNvPr id="5" name="Group 59"/>
            <p:cNvGrpSpPr/>
            <p:nvPr userDrawn="1"/>
          </p:nvGrpSpPr>
          <p:grpSpPr>
            <a:xfrm>
              <a:off x="422611" y="457200"/>
              <a:ext cx="9345763" cy="3429000"/>
              <a:chOff x="422611" y="457200"/>
              <a:chExt cx="9345763" cy="3429000"/>
            </a:xfrm>
          </p:grpSpPr>
          <p:sp>
            <p:nvSpPr>
              <p:cNvPr id="41" name="Oval 40"/>
              <p:cNvSpPr/>
              <p:nvPr userDrawn="1"/>
            </p:nvSpPr>
            <p:spPr bwMode="auto">
              <a:xfrm>
                <a:off x="533400" y="457200"/>
                <a:ext cx="1600200" cy="1600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2" name="Oval 41"/>
              <p:cNvSpPr/>
              <p:nvPr userDrawn="1"/>
            </p:nvSpPr>
            <p:spPr bwMode="auto">
              <a:xfrm>
                <a:off x="2362200" y="1600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3" name="Oval 42"/>
              <p:cNvSpPr/>
              <p:nvPr userDrawn="1"/>
            </p:nvSpPr>
            <p:spPr bwMode="auto">
              <a:xfrm>
                <a:off x="3810000" y="8382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4" name="Oval 43"/>
              <p:cNvSpPr/>
              <p:nvPr userDrawn="1"/>
            </p:nvSpPr>
            <p:spPr bwMode="auto">
              <a:xfrm>
                <a:off x="5181600" y="3048000"/>
                <a:ext cx="838200" cy="8382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5" name="Oval 44"/>
              <p:cNvSpPr/>
              <p:nvPr userDrawn="1"/>
            </p:nvSpPr>
            <p:spPr bwMode="auto">
              <a:xfrm>
                <a:off x="6172200" y="6858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6" name="Oval 45"/>
              <p:cNvSpPr/>
              <p:nvPr userDrawn="1"/>
            </p:nvSpPr>
            <p:spPr bwMode="auto">
              <a:xfrm>
                <a:off x="7315200" y="2057400"/>
                <a:ext cx="1295400" cy="1295400"/>
              </a:xfrm>
              <a:prstGeom prst="ellipse">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49" name="Trapezoid 48"/>
              <p:cNvSpPr/>
              <p:nvPr userDrawn="1"/>
            </p:nvSpPr>
            <p:spPr bwMode="auto">
              <a:xfrm rot="2376275">
                <a:off x="422611" y="1636688"/>
                <a:ext cx="428763"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0" name="Trapezoid 49"/>
              <p:cNvSpPr/>
              <p:nvPr userDrawn="1"/>
            </p:nvSpPr>
            <p:spPr bwMode="auto">
              <a:xfrm rot="7229257">
                <a:off x="2279976" y="1194468"/>
                <a:ext cx="287740" cy="1222422"/>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1" name="Trapezoid 50"/>
              <p:cNvSpPr/>
              <p:nvPr userDrawn="1"/>
            </p:nvSpPr>
            <p:spPr bwMode="auto">
              <a:xfrm rot="3582755" flipH="1">
                <a:off x="3611307" y="1263622"/>
                <a:ext cx="267653" cy="1200967"/>
              </a:xfrm>
              <a:prstGeom prst="trapezoid">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2" name="Trapezoid 51"/>
              <p:cNvSpPr/>
              <p:nvPr userDrawn="1"/>
            </p:nvSpPr>
            <p:spPr bwMode="auto">
              <a:xfrm rot="9008627" flipH="1">
                <a:off x="4866969" y="131800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3" name="Trapezoid 52"/>
              <p:cNvSpPr/>
              <p:nvPr userDrawn="1"/>
            </p:nvSpPr>
            <p:spPr bwMode="auto">
              <a:xfrm rot="12494284" flipH="1">
                <a:off x="6044779" y="1331631"/>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4" name="Trapezoid 53"/>
              <p:cNvSpPr/>
              <p:nvPr userDrawn="1"/>
            </p:nvSpPr>
            <p:spPr bwMode="auto">
              <a:xfrm rot="19415796" flipH="1">
                <a:off x="7174443" y="977266"/>
                <a:ext cx="371883" cy="2202571"/>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5" name="Trapezoid 54"/>
              <p:cNvSpPr/>
              <p:nvPr userDrawn="1"/>
            </p:nvSpPr>
            <p:spPr bwMode="auto">
              <a:xfrm rot="2260690" flipH="1">
                <a:off x="8349920" y="1327973"/>
                <a:ext cx="371883" cy="1508363"/>
              </a:xfrm>
              <a:prstGeom prst="trapezoid">
                <a:avLst>
                  <a:gd name="adj" fmla="val 31630"/>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58" name="Chord 57"/>
              <p:cNvSpPr/>
              <p:nvPr userDrawn="1"/>
            </p:nvSpPr>
            <p:spPr bwMode="auto">
              <a:xfrm rot="1915828">
                <a:off x="8519624" y="540552"/>
                <a:ext cx="1248750" cy="1248750"/>
              </a:xfrm>
              <a:prstGeom prst="chord">
                <a:avLst>
                  <a:gd name="adj1" fmla="val 3392562"/>
                  <a:gd name="adj2" fmla="val 14273024"/>
                </a:avLst>
              </a:prstGeom>
              <a:solidFill>
                <a:srgbClr val="F78009"/>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grpSp>
      </p:gr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9"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showMasterPhAnim="0">
  <p:cSld name="1_Title Slide">
    <p:spTree>
      <p:nvGrpSpPr>
        <p:cNvPr id="1" name=""/>
        <p:cNvGrpSpPr/>
        <p:nvPr/>
      </p:nvGrpSpPr>
      <p:grpSpPr>
        <a:xfrm>
          <a:off x="0" y="0"/>
          <a:ext cx="0" cy="0"/>
          <a:chOff x="0" y="0"/>
          <a:chExt cx="0" cy="0"/>
        </a:xfrm>
      </p:grpSpPr>
      <p:sp>
        <p:nvSpPr>
          <p:cNvPr id="10" name="Rectangle 9"/>
          <p:cNvSpPr>
            <a:spLocks noChangeArrowheads="1"/>
          </p:cNvSpPr>
          <p:nvPr/>
        </p:nvSpPr>
        <p:spPr bwMode="auto">
          <a:xfrm>
            <a:off x="0" y="0"/>
            <a:ext cx="9144000" cy="2743200"/>
          </a:xfrm>
          <a:prstGeom prst="rect">
            <a:avLst/>
          </a:prstGeom>
          <a:solidFill>
            <a:srgbClr val="EC6E06"/>
          </a:solidFill>
          <a:ln w="9525">
            <a:noFill/>
            <a:miter lim="800000"/>
            <a:headEnd/>
            <a:tailEnd/>
          </a:ln>
          <a:effectLst/>
        </p:spPr>
        <p:txBody>
          <a:bodyPr/>
          <a:lstStyle/>
          <a:p>
            <a:pPr>
              <a:defRPr/>
            </a:pPr>
            <a:endParaRPr lang="en-US" dirty="0">
              <a:solidFill>
                <a:schemeClr val="accent1">
                  <a:lumMod val="75000"/>
                </a:schemeClr>
              </a:solidFill>
            </a:endParaRPr>
          </a:p>
        </p:txBody>
      </p:sp>
      <p:pic>
        <p:nvPicPr>
          <p:cNvPr id="1026" name="Picture 2" descr="C:\Users\Asadi\Desktop\sriped-BG.jpg"/>
          <p:cNvPicPr>
            <a:picLocks noChangeAspect="1" noChangeArrowheads="1"/>
          </p:cNvPicPr>
          <p:nvPr/>
        </p:nvPicPr>
        <p:blipFill>
          <a:blip r:embed="rId2" cstate="print"/>
          <a:srcRect l="15573" r="36511" b="76042"/>
          <a:stretch>
            <a:fillRect/>
          </a:stretch>
        </p:blipFill>
        <p:spPr bwMode="auto">
          <a:xfrm>
            <a:off x="0" y="3810000"/>
            <a:ext cx="9144000" cy="3048000"/>
          </a:xfrm>
          <a:prstGeom prst="rect">
            <a:avLst/>
          </a:prstGeom>
          <a:noFill/>
        </p:spPr>
      </p:pic>
      <p:pic>
        <p:nvPicPr>
          <p:cNvPr id="25602" name="Picture 2" descr="C:\Users\Asadi\Desktop\Untitled-1.png"/>
          <p:cNvPicPr>
            <a:picLocks noChangeAspect="1" noChangeArrowheads="1"/>
          </p:cNvPicPr>
          <p:nvPr/>
        </p:nvPicPr>
        <p:blipFill>
          <a:blip r:embed="rId3" cstate="print">
            <a:duotone>
              <a:prstClr val="black"/>
              <a:schemeClr val="tx2">
                <a:tint val="45000"/>
                <a:satMod val="400000"/>
              </a:schemeClr>
            </a:duotone>
            <a:lum bright="40000"/>
          </a:blip>
          <a:srcRect/>
          <a:stretch>
            <a:fillRect/>
          </a:stretch>
        </p:blipFill>
        <p:spPr bwMode="auto">
          <a:xfrm>
            <a:off x="7467600" y="381000"/>
            <a:ext cx="1281113" cy="1086692"/>
          </a:xfrm>
          <a:prstGeom prst="rect">
            <a:avLst/>
          </a:prstGeom>
          <a:noFill/>
        </p:spPr>
      </p:pic>
      <p:grpSp>
        <p:nvGrpSpPr>
          <p:cNvPr id="2" name="Group 21"/>
          <p:cNvGrpSpPr/>
          <p:nvPr/>
        </p:nvGrpSpPr>
        <p:grpSpPr>
          <a:xfrm>
            <a:off x="115911" y="6108879"/>
            <a:ext cx="2843010" cy="736242"/>
            <a:chOff x="-227526" y="6121758"/>
            <a:chExt cx="3070536" cy="736242"/>
          </a:xfrm>
        </p:grpSpPr>
        <p:sp>
          <p:nvSpPr>
            <p:cNvPr id="16" name="Rectangle 15"/>
            <p:cNvSpPr txBox="1">
              <a:spLocks noChangeArrowheads="1"/>
            </p:cNvSpPr>
            <p:nvPr userDrawn="1"/>
          </p:nvSpPr>
          <p:spPr bwMode="auto">
            <a:xfrm>
              <a:off x="-216795" y="6121758"/>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سیستم جامع آموزش فناوری نانو</a:t>
              </a:r>
              <a:endParaRPr kumimoji="0" lang="en-US" sz="160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sp>
          <p:nvSpPr>
            <p:cNvPr id="18" name="Rectangle 15"/>
            <p:cNvSpPr txBox="1">
              <a:spLocks noChangeArrowheads="1"/>
            </p:cNvSpPr>
            <p:nvPr userDrawn="1"/>
          </p:nvSpPr>
          <p:spPr bwMode="auto">
            <a:xfrm>
              <a:off x="-227526" y="6378031"/>
              <a:ext cx="3059805" cy="4799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en-US" sz="2000" b="0" i="0" u="none" strike="noStrike" kern="100" cap="none" spc="110" normalizeH="0" baseline="0" noProof="0" dirty="0" smtClean="0">
                  <a:ln>
                    <a:noFill/>
                  </a:ln>
                  <a:solidFill>
                    <a:schemeClr val="bg1">
                      <a:lumMod val="65000"/>
                    </a:schemeClr>
                  </a:solidFill>
                  <a:effectLst/>
                  <a:uLnTx/>
                  <a:uFillTx/>
                  <a:latin typeface="ITC Avant Garde Gothic" pitchFamily="34" charset="0"/>
                  <a:ea typeface="+mj-ea"/>
                  <a:cs typeface="B Yekan" pitchFamily="2" charset="-78"/>
                </a:rPr>
                <a:t>http://edu.nano.ir</a:t>
              </a:r>
            </a:p>
          </p:txBody>
        </p:sp>
      </p:grpSp>
      <p:cxnSp>
        <p:nvCxnSpPr>
          <p:cNvPr id="20" name="Straight Connector 19"/>
          <p:cNvCxnSpPr/>
          <p:nvPr/>
        </p:nvCxnSpPr>
        <p:spPr bwMode="auto">
          <a:xfrm rot="5400000">
            <a:off x="2719053"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cxnSp>
        <p:nvCxnSpPr>
          <p:cNvPr id="21" name="Straight Connector 20"/>
          <p:cNvCxnSpPr/>
          <p:nvPr/>
        </p:nvCxnSpPr>
        <p:spPr bwMode="auto">
          <a:xfrm rot="5400000">
            <a:off x="-37306" y="6514026"/>
            <a:ext cx="533400" cy="1588"/>
          </a:xfrm>
          <a:prstGeom prst="line">
            <a:avLst/>
          </a:prstGeom>
          <a:solidFill>
            <a:schemeClr val="accent1"/>
          </a:solidFill>
          <a:ln w="12700" cap="sq" cmpd="sng" algn="ctr">
            <a:solidFill>
              <a:schemeClr val="bg1">
                <a:lumMod val="75000"/>
              </a:schemeClr>
            </a:solidFill>
            <a:prstDash val="solid"/>
            <a:round/>
            <a:headEnd type="none" w="sm" len="sm"/>
            <a:tailEnd type="none" w="sm" len="sm"/>
          </a:ln>
          <a:effectLst/>
        </p:spPr>
      </p:cxnSp>
      <p:sp>
        <p:nvSpPr>
          <p:cNvPr id="24" name="Rectangle 15"/>
          <p:cNvSpPr txBox="1">
            <a:spLocks noChangeArrowheads="1"/>
          </p:cNvSpPr>
          <p:nvPr/>
        </p:nvSpPr>
        <p:spPr bwMode="auto">
          <a:xfrm>
            <a:off x="6428706" y="6364311"/>
            <a:ext cx="2452074" cy="403769"/>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b="1" baseline="0">
                <a:cs typeface="B Jalal" pitchFamily="2" charset="-78"/>
              </a:defRPr>
            </a:lvl1pPr>
          </a:lstStyle>
          <a:p>
            <a:pPr marL="0" marR="0" lvl="0" indent="0" algn="r" defTabSz="914400" rtl="1" eaLnBrk="0" fontAlgn="base" latinLnBrk="0" hangingPunct="0">
              <a:lnSpc>
                <a:spcPct val="100000"/>
              </a:lnSpc>
              <a:spcBef>
                <a:spcPct val="0"/>
              </a:spcBef>
              <a:spcAft>
                <a:spcPct val="0"/>
              </a:spcAft>
              <a:buClrTx/>
              <a:buSzTx/>
              <a:buFontTx/>
              <a:buNone/>
              <a:tabLst/>
              <a:defRPr/>
            </a:pPr>
            <a:r>
              <a:rPr kumimoji="0" lang="fa-IR"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rPr>
              <a:t>ستاد ویژه توسعه فناوری نانو</a:t>
            </a:r>
            <a:endParaRPr kumimoji="0" lang="en-US" sz="1650" b="0" i="0" u="none" strike="noStrike" kern="0" cap="none" spc="0" normalizeH="0" baseline="0" noProof="0" dirty="0" smtClean="0">
              <a:ln>
                <a:noFill/>
              </a:ln>
              <a:solidFill>
                <a:schemeClr val="bg1">
                  <a:lumMod val="65000"/>
                </a:schemeClr>
              </a:solidFill>
              <a:effectLst/>
              <a:uLnTx/>
              <a:uFillTx/>
              <a:latin typeface="+mj-lt"/>
              <a:ea typeface="+mj-ea"/>
              <a:cs typeface="B Yekan" pitchFamily="2" charset="-78"/>
            </a:endParaRPr>
          </a:p>
        </p:txBody>
      </p:sp>
      <p:grpSp>
        <p:nvGrpSpPr>
          <p:cNvPr id="3" name="Group 28"/>
          <p:cNvGrpSpPr/>
          <p:nvPr/>
        </p:nvGrpSpPr>
        <p:grpSpPr>
          <a:xfrm>
            <a:off x="0" y="2704544"/>
            <a:ext cx="9144000" cy="1156648"/>
            <a:chOff x="0" y="1981200"/>
            <a:chExt cx="9144000" cy="1156648"/>
          </a:xfrm>
          <a:solidFill>
            <a:schemeClr val="bg2">
              <a:lumMod val="50000"/>
            </a:schemeClr>
          </a:solidFill>
        </p:grpSpPr>
        <p:sp>
          <p:nvSpPr>
            <p:cNvPr id="30" name="Rectangle 29"/>
            <p:cNvSpPr>
              <a:spLocks noChangeArrowheads="1"/>
            </p:cNvSpPr>
            <p:nvPr userDrawn="1"/>
          </p:nvSpPr>
          <p:spPr bwMode="auto">
            <a:xfrm>
              <a:off x="0" y="1981200"/>
              <a:ext cx="9144000" cy="1143000"/>
            </a:xfrm>
            <a:prstGeom prst="rect">
              <a:avLst/>
            </a:prstGeom>
            <a:grpFill/>
            <a:ln w="9525">
              <a:noFill/>
              <a:miter lim="800000"/>
              <a:headEnd/>
              <a:tailEnd/>
            </a:ln>
            <a:effectLst/>
          </p:spPr>
          <p:txBody>
            <a:bodyPr/>
            <a:lstStyle/>
            <a:p>
              <a:pPr>
                <a:defRPr/>
              </a:pPr>
              <a:endParaRPr lang="en-US" dirty="0">
                <a:solidFill>
                  <a:schemeClr val="accent1">
                    <a:lumMod val="75000"/>
                  </a:schemeClr>
                </a:solidFill>
              </a:endParaRPr>
            </a:p>
          </p:txBody>
        </p:sp>
        <p:sp>
          <p:nvSpPr>
            <p:cNvPr id="32" name="Freeform 31"/>
            <p:cNvSpPr>
              <a:spLocks noChangeArrowheads="1"/>
            </p:cNvSpPr>
            <p:nvPr userDrawn="1"/>
          </p:nvSpPr>
          <p:spPr bwMode="auto">
            <a:xfrm flipH="1">
              <a:off x="8947482" y="1981200"/>
              <a:ext cx="196518" cy="1156648"/>
            </a:xfrm>
            <a:custGeom>
              <a:avLst/>
              <a:gdLst>
                <a:gd name="connsiteX0" fmla="*/ 0 w 2"/>
                <a:gd name="connsiteY0" fmla="*/ 1 h 2"/>
                <a:gd name="connsiteX1" fmla="*/ 1 w 2"/>
                <a:gd name="connsiteY1" fmla="*/ 0 h 2"/>
                <a:gd name="connsiteX2" fmla="*/ 2 w 2"/>
                <a:gd name="connsiteY2" fmla="*/ 1 h 2"/>
                <a:gd name="connsiteX3" fmla="*/ 1 w 2"/>
                <a:gd name="connsiteY3" fmla="*/ 2 h 2"/>
                <a:gd name="connsiteX4" fmla="*/ 0 w 2"/>
                <a:gd name="connsiteY4" fmla="*/ 1 h 2"/>
                <a:gd name="connsiteX0" fmla="*/ 0 w 1"/>
                <a:gd name="connsiteY0" fmla="*/ 1 h 2"/>
                <a:gd name="connsiteX1" fmla="*/ 0 w 1"/>
                <a:gd name="connsiteY1" fmla="*/ 0 h 2"/>
                <a:gd name="connsiteX2" fmla="*/ 1 w 1"/>
                <a:gd name="connsiteY2" fmla="*/ 1 h 2"/>
                <a:gd name="connsiteX3" fmla="*/ 0 w 1"/>
                <a:gd name="connsiteY3" fmla="*/ 2 h 2"/>
                <a:gd name="connsiteX4" fmla="*/ 0 w 1"/>
                <a:gd name="connsiteY4" fmla="*/ 1 h 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 h="2">
                  <a:moveTo>
                    <a:pt x="0" y="1"/>
                  </a:moveTo>
                  <a:lnTo>
                    <a:pt x="0" y="0"/>
                  </a:lnTo>
                  <a:lnTo>
                    <a:pt x="1" y="1"/>
                  </a:lnTo>
                  <a:lnTo>
                    <a:pt x="0" y="2"/>
                  </a:lnTo>
                  <a:lnTo>
                    <a:pt x="0" y="1"/>
                  </a:lnTo>
                  <a:close/>
                </a:path>
              </a:pathLst>
            </a:custGeom>
            <a:solidFill>
              <a:schemeClr val="bg1">
                <a:lumMod val="95000"/>
              </a:schemeClr>
            </a:solidFill>
            <a:ln w="9525">
              <a:noFill/>
              <a:miter lim="800000"/>
              <a:headEnd/>
              <a:tailEnd/>
            </a:ln>
            <a:effectLst/>
          </p:spPr>
          <p:txBody>
            <a:bodyPr/>
            <a:lstStyle/>
            <a:p>
              <a:pPr>
                <a:defRPr/>
              </a:pPr>
              <a:endParaRPr lang="en-US" dirty="0">
                <a:solidFill>
                  <a:schemeClr val="accent1">
                    <a:lumMod val="75000"/>
                  </a:schemeClr>
                </a:solidFill>
              </a:endParaRPr>
            </a:p>
          </p:txBody>
        </p:sp>
      </p:grpSp>
      <p:sp>
        <p:nvSpPr>
          <p:cNvPr id="33" name="Rectangle 15"/>
          <p:cNvSpPr>
            <a:spLocks noGrp="1" noChangeArrowheads="1"/>
          </p:cNvSpPr>
          <p:nvPr>
            <p:ph type="ctrTitle" sz="quarter" hasCustomPrompt="1"/>
          </p:nvPr>
        </p:nvSpPr>
        <p:spPr>
          <a:xfrm>
            <a:off x="457200" y="2780744"/>
            <a:ext cx="8305800" cy="990600"/>
          </a:xfrm>
        </p:spPr>
        <p:txBody>
          <a:bodyPr anchorCtr="0"/>
          <a:lstStyle>
            <a:lvl1pPr algn="r">
              <a:defRPr baseline="0">
                <a:solidFill>
                  <a:schemeClr val="bg1">
                    <a:lumMod val="95000"/>
                  </a:schemeClr>
                </a:solidFill>
                <a:cs typeface="B Jalal" pitchFamily="2" charset="-78"/>
              </a:defRPr>
            </a:lvl1pPr>
          </a:lstStyle>
          <a:p>
            <a:r>
              <a:rPr lang="fa-IR" dirty="0" smtClean="0"/>
              <a:t>عنوان</a:t>
            </a:r>
            <a:endParaRPr lang="en-US" dirty="0"/>
          </a:p>
        </p:txBody>
      </p:sp>
    </p:spTree>
  </p:cSld>
  <p:clrMapOvr>
    <a:masterClrMapping/>
  </p:clrMapOvr>
  <p:transition spd="slow">
    <p:wipe dir="u"/>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cs typeface="B Jalal" pitchFamily="2" charset="-78"/>
              </a:defRPr>
            </a:lvl1pPr>
          </a:lstStyle>
          <a:p>
            <a:r>
              <a:rPr lang="fa-IR" dirty="0" smtClean="0"/>
              <a:t>عنوان اسلاید</a:t>
            </a:r>
            <a:endParaRPr lang="en-US" dirty="0"/>
          </a:p>
        </p:txBody>
      </p:sp>
      <p:sp>
        <p:nvSpPr>
          <p:cNvPr id="4" name="Rectangle 6"/>
          <p:cNvSpPr>
            <a:spLocks noGrp="1" noChangeArrowheads="1"/>
          </p:cNvSpPr>
          <p:nvPr>
            <p:ph type="sldNum" sz="quarter" idx="10"/>
          </p:nvPr>
        </p:nvSpPr>
        <p:spPr>
          <a:xfrm>
            <a:off x="8610600" y="6051332"/>
            <a:ext cx="533400" cy="457200"/>
          </a:xfrm>
        </p:spPr>
        <p:txBody>
          <a:bodyPr/>
          <a:lstStyle>
            <a:lvl1pPr algn="ctr" rtl="1">
              <a:defRPr>
                <a:cs typeface="B Yekan" pitchFamily="2" charset="-78"/>
              </a:defRPr>
            </a:lvl1pPr>
          </a:lstStyle>
          <a:p>
            <a:fld id="{BE640812-6001-44DC-8EAF-B77D23FA82E0}" type="slidenum">
              <a:rPr lang="fa-IR" smtClean="0"/>
              <a:pPr/>
              <a:t>‹#›</a:t>
            </a:fld>
            <a:endParaRPr lang="fa-IR"/>
          </a:p>
        </p:txBody>
      </p:sp>
      <p:sp>
        <p:nvSpPr>
          <p:cNvPr id="7" name="Text Placeholder 5"/>
          <p:cNvSpPr>
            <a:spLocks noGrp="1"/>
          </p:cNvSpPr>
          <p:nvPr>
            <p:ph type="body" sz="quarter" idx="11" hasCustomPrompt="1"/>
          </p:nvPr>
        </p:nvSpPr>
        <p:spPr>
          <a:xfrm>
            <a:off x="228600" y="1524000"/>
            <a:ext cx="8077200" cy="4953000"/>
          </a:xfrm>
        </p:spPr>
        <p:txBody>
          <a:bodyPr/>
          <a:lstStyle>
            <a:lvl1pPr algn="just">
              <a:defRPr sz="2000">
                <a:solidFill>
                  <a:schemeClr val="accent1">
                    <a:lumMod val="25000"/>
                  </a:schemeClr>
                </a:solidFill>
                <a:cs typeface="B Yekan" pitchFamily="2" charset="-78"/>
              </a:defRPr>
            </a:lvl1pPr>
            <a:lvl2pPr algn="just">
              <a:defRPr sz="2000">
                <a:solidFill>
                  <a:schemeClr val="accent1">
                    <a:lumMod val="50000"/>
                  </a:schemeClr>
                </a:solidFill>
                <a:cs typeface="B Yekan" pitchFamily="2" charset="-78"/>
              </a:defRPr>
            </a:lvl2pPr>
            <a:lvl3pPr algn="just">
              <a:defRPr sz="2000">
                <a:solidFill>
                  <a:schemeClr val="accent1">
                    <a:lumMod val="50000"/>
                  </a:schemeClr>
                </a:solidFill>
                <a:cs typeface="B Yekan" pitchFamily="2" charset="-78"/>
              </a:defRPr>
            </a:lvl3pPr>
            <a:lvl4pPr algn="just">
              <a:defRPr sz="2000">
                <a:solidFill>
                  <a:schemeClr val="accent1">
                    <a:lumMod val="50000"/>
                  </a:schemeClr>
                </a:solidFill>
                <a:cs typeface="B Yekan" pitchFamily="2" charset="-78"/>
              </a:defRPr>
            </a:lvl4pPr>
            <a:lvl5pPr algn="just">
              <a:defRPr sz="2000">
                <a:solidFill>
                  <a:schemeClr val="accent1">
                    <a:lumMod val="50000"/>
                  </a:schemeClr>
                </a:solidFill>
                <a:cs typeface="B Yekan" pitchFamily="2" charset="-78"/>
              </a:defRPr>
            </a:lvl5pPr>
          </a:lstStyle>
          <a:p>
            <a:pPr lvl="0"/>
            <a:r>
              <a:rPr lang="fa-IR" dirty="0" smtClean="0"/>
              <a:t>متن</a:t>
            </a:r>
            <a:endParaRPr lang="en-US" dirty="0" smtClean="0"/>
          </a:p>
          <a:p>
            <a:pPr lvl="1"/>
            <a:r>
              <a:rPr lang="fa-IR" dirty="0" smtClean="0"/>
              <a:t>متن</a:t>
            </a:r>
            <a:endParaRPr lang="en-US" dirty="0" smtClean="0"/>
          </a:p>
          <a:p>
            <a:pPr lvl="2"/>
            <a:r>
              <a:rPr lang="fa-IR" dirty="0" smtClean="0"/>
              <a:t>متن</a:t>
            </a:r>
            <a:endParaRPr lang="en-US" dirty="0" smtClean="0"/>
          </a:p>
        </p:txBody>
      </p:sp>
    </p:spTree>
  </p:cSld>
  <p:clrMapOvr>
    <a:masterClrMapping/>
  </p:clrMapOvr>
  <p:transition spd="slow">
    <p:wipe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82000">
              <a:schemeClr val="bg1">
                <a:lumMod val="95000"/>
              </a:schemeClr>
            </a:gs>
            <a:gs pos="71000">
              <a:schemeClr val="bg1">
                <a:alpha val="0"/>
              </a:schemeClr>
            </a:gs>
            <a:gs pos="100000">
              <a:schemeClr val="bg1">
                <a:lumMod val="75000"/>
              </a:schemeClr>
            </a:gs>
          </a:gsLst>
          <a:path path="circle">
            <a:fillToRect l="50000" t="-80000" r="50000" b="180000"/>
          </a:path>
        </a:gradFill>
        <a:effectLst/>
      </p:bgPr>
    </p:bg>
    <p:spTree>
      <p:nvGrpSpPr>
        <p:cNvPr id="1" name=""/>
        <p:cNvGrpSpPr/>
        <p:nvPr/>
      </p:nvGrpSpPr>
      <p:grpSpPr>
        <a:xfrm>
          <a:off x="0" y="0"/>
          <a:ext cx="0" cy="0"/>
          <a:chOff x="0" y="0"/>
          <a:chExt cx="0" cy="0"/>
        </a:xfrm>
      </p:grpSpPr>
      <p:cxnSp>
        <p:nvCxnSpPr>
          <p:cNvPr id="15" name="Straight Connector 14"/>
          <p:cNvCxnSpPr/>
          <p:nvPr/>
        </p:nvCxnSpPr>
        <p:spPr bwMode="auto">
          <a:xfrm>
            <a:off x="0" y="6705600"/>
            <a:ext cx="9144000" cy="1588"/>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25" name="Rectangle 24"/>
          <p:cNvSpPr/>
          <p:nvPr/>
        </p:nvSpPr>
        <p:spPr bwMode="auto">
          <a:xfrm flipV="1">
            <a:off x="0" y="1191672"/>
            <a:ext cx="8839200" cy="45719"/>
          </a:xfrm>
          <a:prstGeom prst="rect">
            <a:avLst/>
          </a:prstGeom>
          <a:solidFill>
            <a:schemeClr val="accent1">
              <a:lumMod val="50000"/>
            </a:schemeClr>
          </a:solidFill>
          <a:ln w="12700" cap="sq" cmpd="sng" algn="ctr">
            <a:noFill/>
            <a:prstDash val="solid"/>
            <a:round/>
            <a:headEnd type="none" w="sm" len="sm"/>
            <a:tailEnd type="none" w="sm" len="sm"/>
          </a:ln>
          <a:effectLst/>
        </p:spPr>
        <p:txBody>
          <a:bodyPr/>
          <a:lstStyle/>
          <a:p>
            <a:pPr>
              <a:defRPr/>
            </a:pPr>
            <a:endParaRPr lang="en-US"/>
          </a:p>
        </p:txBody>
      </p:sp>
      <p:sp>
        <p:nvSpPr>
          <p:cNvPr id="2" name="Rectangle 7" descr="Denim"/>
          <p:cNvSpPr>
            <a:spLocks noChangeArrowheads="1"/>
          </p:cNvSpPr>
          <p:nvPr/>
        </p:nvSpPr>
        <p:spPr bwMode="auto">
          <a:xfrm>
            <a:off x="8610600" y="0"/>
            <a:ext cx="533400" cy="6869665"/>
          </a:xfrm>
          <a:prstGeom prst="rect">
            <a:avLst/>
          </a:prstGeom>
          <a:solidFill>
            <a:schemeClr val="bg2">
              <a:lumMod val="50000"/>
            </a:schemeClr>
          </a:solidFill>
          <a:ln w="9525">
            <a:noFill/>
            <a:miter lim="800000"/>
            <a:headEnd/>
            <a:tailEnd/>
          </a:ln>
          <a:effectLst>
            <a:outerShdw blurRad="1270000" dist="2540000" dir="21540000" sx="200000" sy="200000" algn="r" rotWithShape="0">
              <a:prstClr val="black">
                <a:alpha val="0"/>
              </a:prstClr>
            </a:outerShdw>
          </a:effectLst>
        </p:spPr>
        <p:txBody>
          <a:bodyPr/>
          <a:lstStyle/>
          <a:p>
            <a:pPr>
              <a:defRPr/>
            </a:pPr>
            <a:endParaRPr lang="en-US"/>
          </a:p>
        </p:txBody>
      </p:sp>
      <p:sp>
        <p:nvSpPr>
          <p:cNvPr id="1026" name="Rectangle 2"/>
          <p:cNvSpPr>
            <a:spLocks noGrp="1" noChangeArrowheads="1"/>
          </p:cNvSpPr>
          <p:nvPr>
            <p:ph type="title"/>
          </p:nvPr>
        </p:nvSpPr>
        <p:spPr bwMode="auto">
          <a:xfrm>
            <a:off x="228600" y="160360"/>
            <a:ext cx="8382000" cy="9144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fa-IR" dirty="0" smtClean="0"/>
              <a:t>عنوان</a:t>
            </a:r>
            <a:endParaRPr lang="en-US" dirty="0" smtClean="0"/>
          </a:p>
        </p:txBody>
      </p:sp>
      <p:sp>
        <p:nvSpPr>
          <p:cNvPr id="1027" name="Rectangle 3"/>
          <p:cNvSpPr>
            <a:spLocks noGrp="1" noChangeArrowheads="1"/>
          </p:cNvSpPr>
          <p:nvPr>
            <p:ph type="body" idx="1"/>
          </p:nvPr>
        </p:nvSpPr>
        <p:spPr bwMode="auto">
          <a:xfrm>
            <a:off x="304800" y="1447800"/>
            <a:ext cx="80010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a-IR" dirty="0" smtClean="0"/>
              <a:t>محتوا</a:t>
            </a:r>
            <a:endParaRPr lang="en-US" dirty="0" smtClean="0"/>
          </a:p>
        </p:txBody>
      </p:sp>
      <p:sp>
        <p:nvSpPr>
          <p:cNvPr id="3" name="Rectangle 6"/>
          <p:cNvSpPr>
            <a:spLocks noGrp="1" noChangeArrowheads="1"/>
          </p:cNvSpPr>
          <p:nvPr>
            <p:ph type="sldNum" sz="quarter" idx="4"/>
          </p:nvPr>
        </p:nvSpPr>
        <p:spPr bwMode="auto">
          <a:xfrm>
            <a:off x="8610600" y="6051332"/>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1">
              <a:defRPr kumimoji="0" sz="1400" b="1">
                <a:solidFill>
                  <a:schemeClr val="tx1">
                    <a:lumMod val="10000"/>
                  </a:schemeClr>
                </a:solidFill>
                <a:cs typeface="B Yekan" pitchFamily="2" charset="-78"/>
              </a:defRPr>
            </a:lvl1pPr>
          </a:lstStyle>
          <a:p>
            <a:fld id="{BE640812-6001-44DC-8EAF-B77D23FA82E0}" type="slidenum">
              <a:rPr lang="fa-IR" smtClean="0"/>
              <a:pPr/>
              <a:t>‹#›</a:t>
            </a:fld>
            <a:endParaRPr lang="fa-IR"/>
          </a:p>
        </p:txBody>
      </p:sp>
      <p:sp>
        <p:nvSpPr>
          <p:cNvPr id="8" name="Rectangle 7"/>
          <p:cNvSpPr/>
          <p:nvPr/>
        </p:nvSpPr>
        <p:spPr bwMode="auto">
          <a:xfrm>
            <a:off x="8610600" y="0"/>
            <a:ext cx="304800" cy="1190625"/>
          </a:xfrm>
          <a:prstGeom prst="rect">
            <a:avLst/>
          </a:prstGeom>
          <a:solidFill>
            <a:schemeClr val="bg1"/>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0" name="Rectangle 9"/>
          <p:cNvSpPr/>
          <p:nvPr/>
        </p:nvSpPr>
        <p:spPr bwMode="auto">
          <a:xfrm>
            <a:off x="8458200" y="6019800"/>
            <a:ext cx="685800" cy="533400"/>
          </a:xfrm>
          <a:prstGeom prst="rect">
            <a:avLst/>
          </a:prstGeom>
          <a:solidFill>
            <a:srgbClr val="33CCFF"/>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9" name="Right Triangle 8"/>
          <p:cNvSpPr/>
          <p:nvPr/>
        </p:nvSpPr>
        <p:spPr bwMode="auto">
          <a:xfrm rot="5400000">
            <a:off x="8672512" y="1128714"/>
            <a:ext cx="180976" cy="3048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2" name="Right Triangle 11"/>
          <p:cNvSpPr/>
          <p:nvPr/>
        </p:nvSpPr>
        <p:spPr bwMode="auto">
          <a:xfrm rot="16200000">
            <a:off x="8496300" y="5905499"/>
            <a:ext cx="76199" cy="1524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6" name="Round Same Side Corner Rectangle 15"/>
          <p:cNvSpPr/>
          <p:nvPr/>
        </p:nvSpPr>
        <p:spPr bwMode="auto">
          <a:xfrm>
            <a:off x="381000" y="6477000"/>
            <a:ext cx="2362200" cy="381000"/>
          </a:xfrm>
          <a:prstGeom prst="round2SameRect">
            <a:avLst>
              <a:gd name="adj1" fmla="val 50000"/>
              <a:gd name="adj2" fmla="val 0"/>
            </a:avLst>
          </a:prstGeom>
          <a:solidFill>
            <a:srgbClr val="F78009"/>
          </a:solidFill>
          <a:ln w="12700" cap="sq" cmpd="sng" algn="ctr">
            <a:noFill/>
            <a:prstDash val="solid"/>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bg1">
                    <a:lumMod val="95000"/>
                  </a:schemeClr>
                </a:solidFill>
                <a:effectLst/>
                <a:latin typeface="ITC Avant Garde Gothic" pitchFamily="34" charset="0"/>
                <a:cs typeface="B Lotus" pitchFamily="2" charset="-78"/>
              </a:rPr>
              <a:t>http://edu.nano.ir</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84" r:id="rId10"/>
  </p:sldLayoutIdLst>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fade">
                                      <p:cBhvr>
                                        <p:cTn id="12" dur="2000"/>
                                        <p:tgtEl>
                                          <p:spTgt spid="1027">
                                            <p:txEl>
                                              <p:pRg st="0" end="0"/>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ppt_x"/>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allAtOnce">
        <p:tmplLst>
          <p:tmpl lvl="1">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P spid="16" grpId="0" animBg="1"/>
    </p:bldLst>
  </p:timing>
  <p:txStyles>
    <p:titleStyle>
      <a:lvl1pPr algn="r" rtl="1" eaLnBrk="1" fontAlgn="base" hangingPunct="1">
        <a:spcBef>
          <a:spcPct val="0"/>
        </a:spcBef>
        <a:spcAft>
          <a:spcPct val="0"/>
        </a:spcAft>
        <a:defRPr sz="3600" b="1" baseline="0">
          <a:solidFill>
            <a:schemeClr val="accent1">
              <a:lumMod val="50000"/>
            </a:schemeClr>
          </a:solidFill>
          <a:effectLst/>
          <a:latin typeface="+mj-lt"/>
          <a:ea typeface="+mj-ea"/>
          <a:cs typeface="B Jalal" pitchFamily="2" charset="-78"/>
        </a:defRPr>
      </a:lvl1pPr>
      <a:lvl2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2pPr>
      <a:lvl3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3pPr>
      <a:lvl4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4pPr>
      <a:lvl5pPr algn="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B Nazanin" pitchFamily="2" charset="-78"/>
        </a:defRPr>
      </a:lvl5pPr>
      <a:lvl6pPr marL="4572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6pPr>
      <a:lvl7pPr marL="9144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7pPr>
      <a:lvl8pPr marL="13716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8pPr>
      <a:lvl9pPr marL="1828800" algn="ctr" rtl="1" eaLnBrk="1" fontAlgn="base" hangingPunct="1">
        <a:spcBef>
          <a:spcPct val="0"/>
        </a:spcBef>
        <a:spcAft>
          <a:spcPct val="0"/>
        </a:spcAft>
        <a:defRPr sz="4400">
          <a:solidFill>
            <a:schemeClr val="tx2"/>
          </a:solidFill>
          <a:effectLst>
            <a:outerShdw blurRad="38100" dist="38100" dir="2700000" algn="tl">
              <a:srgbClr val="000000"/>
            </a:outerShdw>
          </a:effectLst>
          <a:latin typeface="Arial Black" pitchFamily="34" charset="0"/>
          <a:cs typeface="Arial" pitchFamily="34" charset="0"/>
        </a:defRPr>
      </a:lvl9pPr>
    </p:titleStyle>
    <p:bodyStyle>
      <a:lvl1pPr marL="342900" indent="-342900" algn="r" rtl="1" eaLnBrk="1" fontAlgn="base" hangingPunct="1">
        <a:spcBef>
          <a:spcPct val="20000"/>
        </a:spcBef>
        <a:spcAft>
          <a:spcPct val="0"/>
        </a:spcAft>
        <a:buClr>
          <a:srgbClr val="FFCC00"/>
        </a:buClr>
        <a:buNone/>
        <a:defRPr sz="2400">
          <a:solidFill>
            <a:schemeClr val="tx1"/>
          </a:solidFill>
          <a:latin typeface="+mn-lt"/>
          <a:ea typeface="+mn-ea"/>
          <a:cs typeface="B Lotus" pitchFamily="2" charset="-78"/>
        </a:defRPr>
      </a:lvl1pPr>
      <a:lvl2pPr marL="742950" indent="-285750" algn="r" rtl="1" eaLnBrk="1" fontAlgn="base" hangingPunct="1">
        <a:spcBef>
          <a:spcPct val="20000"/>
        </a:spcBef>
        <a:spcAft>
          <a:spcPct val="0"/>
        </a:spcAft>
        <a:buChar char="–"/>
        <a:defRPr sz="2400">
          <a:solidFill>
            <a:schemeClr val="tx1"/>
          </a:solidFill>
          <a:latin typeface="+mn-lt"/>
          <a:cs typeface="B Lotus" pitchFamily="2" charset="-78"/>
        </a:defRPr>
      </a:lvl2pPr>
      <a:lvl3pPr marL="1143000" indent="-228600" algn="r" rtl="1" eaLnBrk="1" fontAlgn="base" hangingPunct="1">
        <a:spcBef>
          <a:spcPct val="20000"/>
        </a:spcBef>
        <a:spcAft>
          <a:spcPct val="0"/>
        </a:spcAft>
        <a:buChar char="•"/>
        <a:defRPr sz="2400">
          <a:solidFill>
            <a:schemeClr val="tx1"/>
          </a:solidFill>
          <a:latin typeface="+mn-lt"/>
          <a:cs typeface="B Lotus" pitchFamily="2" charset="-78"/>
        </a:defRPr>
      </a:lvl3pPr>
      <a:lvl4pPr marL="1600200" indent="-228600" algn="r" rtl="1" eaLnBrk="1" fontAlgn="base" hangingPunct="1">
        <a:spcBef>
          <a:spcPct val="20000"/>
        </a:spcBef>
        <a:spcAft>
          <a:spcPct val="0"/>
        </a:spcAft>
        <a:buChar char="–"/>
        <a:defRPr sz="2400">
          <a:solidFill>
            <a:schemeClr val="tx1"/>
          </a:solidFill>
          <a:latin typeface="+mn-lt"/>
          <a:cs typeface="B Lotus" pitchFamily="2" charset="-78"/>
        </a:defRPr>
      </a:lvl4pPr>
      <a:lvl5pPr marL="2057400" indent="-228600" algn="r" rtl="1" eaLnBrk="1" fontAlgn="base" hangingPunct="1">
        <a:spcBef>
          <a:spcPct val="20000"/>
        </a:spcBef>
        <a:spcAft>
          <a:spcPct val="0"/>
        </a:spcAft>
        <a:buChar char="•"/>
        <a:defRPr sz="2400">
          <a:solidFill>
            <a:schemeClr val="tx1"/>
          </a:solidFill>
          <a:latin typeface="+mn-lt"/>
          <a:cs typeface="B Lotus" pitchFamily="2" charset="-78"/>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lgn="r" eaLnBrk="1" latinLnBrk="0" hangingPunct="1"/>
            <a:endParaRPr kumimoji="0" lang="en-US" sz="1300" dirty="0">
              <a:solidFill>
                <a:schemeClr val="bg2">
                  <a:tint val="60000"/>
                  <a:satMod val="155000"/>
                </a:schemeClr>
              </a:solidFill>
            </a:endParaRPr>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lgn="l" eaLnBrk="1" latinLnBrk="0" hangingPunct="1"/>
            <a:fld id="{48D92626-37D2-4832-BF7A-BC283494A20D}" type="datetimeFigureOut">
              <a:rPr lang="en-US" smtClean="0"/>
              <a:pPr algn="l" eaLnBrk="1" latinLnBrk="0" hangingPunct="1"/>
              <a:t>3/18/2014</a:t>
            </a:fld>
            <a:endParaRPr lang="en-US" sz="1300" dirty="0">
              <a:solidFill>
                <a:schemeClr val="bg2">
                  <a:tint val="60000"/>
                  <a:satMod val="155000"/>
                </a:schemeClr>
              </a:solidFill>
            </a:endParaRPr>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BD52FC95-7A27-45C0-9D61-4D3E828F186C}" type="slidenum">
              <a:rPr lang="en-US" smtClean="0"/>
              <a:pPr>
                <a:defRPr/>
              </a:pPr>
              <a:t>‹#›</a:t>
            </a:fld>
            <a:endParaRPr lang="en-US" dirty="0"/>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cxnSp>
        <p:nvCxnSpPr>
          <p:cNvPr id="8" name="Straight Connector 7"/>
          <p:cNvCxnSpPr/>
          <p:nvPr/>
        </p:nvCxnSpPr>
        <p:spPr bwMode="auto">
          <a:xfrm>
            <a:off x="0" y="6705600"/>
            <a:ext cx="9144000" cy="1588"/>
          </a:xfrm>
          <a:prstGeom prst="line">
            <a:avLst/>
          </a:prstGeom>
          <a:solidFill>
            <a:schemeClr val="accent1"/>
          </a:solidFill>
          <a:ln w="3175" cap="sq" cmpd="sng" algn="ctr">
            <a:solidFill>
              <a:schemeClr val="tx1"/>
            </a:solidFill>
            <a:prstDash val="dash"/>
            <a:round/>
            <a:headEnd type="none" w="sm" len="sm"/>
            <a:tailEnd type="none" w="sm" len="sm"/>
          </a:ln>
          <a:effectLst/>
        </p:spPr>
      </p:cxnSp>
      <p:sp>
        <p:nvSpPr>
          <p:cNvPr id="9" name="Rectangle 8"/>
          <p:cNvSpPr/>
          <p:nvPr/>
        </p:nvSpPr>
        <p:spPr bwMode="auto">
          <a:xfrm flipV="1">
            <a:off x="0" y="1191672"/>
            <a:ext cx="8839200" cy="45719"/>
          </a:xfrm>
          <a:prstGeom prst="rect">
            <a:avLst/>
          </a:prstGeom>
          <a:solidFill>
            <a:schemeClr val="accent1">
              <a:lumMod val="50000"/>
            </a:schemeClr>
          </a:solidFill>
          <a:ln w="12700" cap="sq" cmpd="sng" algn="ctr">
            <a:noFill/>
            <a:prstDash val="solid"/>
            <a:round/>
            <a:headEnd type="none" w="sm" len="sm"/>
            <a:tailEnd type="none" w="sm" len="sm"/>
          </a:ln>
          <a:effectLst/>
        </p:spPr>
        <p:txBody>
          <a:bodyPr/>
          <a:lstStyle/>
          <a:p>
            <a:pPr>
              <a:defRPr/>
            </a:pPr>
            <a:endParaRPr lang="en-US"/>
          </a:p>
        </p:txBody>
      </p:sp>
      <p:sp>
        <p:nvSpPr>
          <p:cNvPr id="10" name="Rectangle 7" descr="Denim"/>
          <p:cNvSpPr>
            <a:spLocks noChangeArrowheads="1"/>
          </p:cNvSpPr>
          <p:nvPr/>
        </p:nvSpPr>
        <p:spPr bwMode="auto">
          <a:xfrm>
            <a:off x="8610600" y="0"/>
            <a:ext cx="533400" cy="6869665"/>
          </a:xfrm>
          <a:prstGeom prst="rect">
            <a:avLst/>
          </a:prstGeom>
          <a:solidFill>
            <a:schemeClr val="bg2">
              <a:lumMod val="50000"/>
            </a:schemeClr>
          </a:solidFill>
          <a:ln w="9525">
            <a:noFill/>
            <a:miter lim="800000"/>
            <a:headEnd/>
            <a:tailEnd/>
          </a:ln>
          <a:effectLst>
            <a:outerShdw blurRad="1270000" dist="2540000" dir="21540000" sx="200000" sy="200000" algn="r" rotWithShape="0">
              <a:prstClr val="black">
                <a:alpha val="0"/>
              </a:prstClr>
            </a:outerShdw>
          </a:effectLst>
        </p:spPr>
        <p:txBody>
          <a:bodyPr/>
          <a:lstStyle/>
          <a:p>
            <a:pPr>
              <a:defRPr/>
            </a:pPr>
            <a:endParaRPr lang="en-US"/>
          </a:p>
        </p:txBody>
      </p:sp>
      <p:sp>
        <p:nvSpPr>
          <p:cNvPr id="11" name="Rectangle 2"/>
          <p:cNvSpPr>
            <a:spLocks noGrp="1" noChangeArrowheads="1"/>
          </p:cNvSpPr>
          <p:nvPr>
            <p:ph type="title"/>
          </p:nvPr>
        </p:nvSpPr>
        <p:spPr bwMode="auto">
          <a:xfrm>
            <a:off x="228600" y="160360"/>
            <a:ext cx="8382000" cy="9144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p>
            <a:pPr lvl="0"/>
            <a:r>
              <a:rPr lang="fa-IR" dirty="0" smtClean="0"/>
              <a:t>عنوان</a:t>
            </a:r>
            <a:endParaRPr lang="en-US" dirty="0" smtClean="0"/>
          </a:p>
        </p:txBody>
      </p:sp>
      <p:sp>
        <p:nvSpPr>
          <p:cNvPr id="12" name="Rectangle 3"/>
          <p:cNvSpPr>
            <a:spLocks noGrp="1" noChangeArrowheads="1"/>
          </p:cNvSpPr>
          <p:nvPr>
            <p:ph type="body" idx="1"/>
          </p:nvPr>
        </p:nvSpPr>
        <p:spPr bwMode="auto">
          <a:xfrm>
            <a:off x="304800" y="1447800"/>
            <a:ext cx="8001000" cy="51054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fa-IR" dirty="0" smtClean="0"/>
              <a:t>محتوا</a:t>
            </a:r>
            <a:endParaRPr lang="en-US" dirty="0" smtClean="0"/>
          </a:p>
        </p:txBody>
      </p:sp>
      <p:sp>
        <p:nvSpPr>
          <p:cNvPr id="15" name="Rectangle 6"/>
          <p:cNvSpPr>
            <a:spLocks noGrp="1" noChangeArrowheads="1"/>
          </p:cNvSpPr>
          <p:nvPr>
            <p:ph type="sldNum" sz="quarter" idx="4"/>
          </p:nvPr>
        </p:nvSpPr>
        <p:spPr bwMode="auto">
          <a:xfrm>
            <a:off x="8610600" y="6051332"/>
            <a:ext cx="533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rtl="1">
              <a:defRPr kumimoji="0" sz="1400" b="1">
                <a:solidFill>
                  <a:schemeClr val="tx1">
                    <a:lumMod val="10000"/>
                  </a:schemeClr>
                </a:solidFill>
                <a:cs typeface="B Yekan" pitchFamily="2" charset="-78"/>
              </a:defRPr>
            </a:lvl1pPr>
          </a:lstStyle>
          <a:p>
            <a:pPr>
              <a:defRPr/>
            </a:pPr>
            <a:fld id="{BD52FC95-7A27-45C0-9D61-4D3E828F186C}" type="slidenum">
              <a:rPr lang="en-US" smtClean="0"/>
              <a:pPr>
                <a:defRPr/>
              </a:pPr>
              <a:t>‹#›</a:t>
            </a:fld>
            <a:endParaRPr lang="en-US" dirty="0"/>
          </a:p>
        </p:txBody>
      </p:sp>
      <p:sp>
        <p:nvSpPr>
          <p:cNvPr id="16" name="Rectangle 15"/>
          <p:cNvSpPr/>
          <p:nvPr/>
        </p:nvSpPr>
        <p:spPr bwMode="auto">
          <a:xfrm>
            <a:off x="8610600" y="0"/>
            <a:ext cx="304800" cy="1190625"/>
          </a:xfrm>
          <a:prstGeom prst="rect">
            <a:avLst/>
          </a:prstGeom>
          <a:solidFill>
            <a:schemeClr val="bg1"/>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7" name="Rectangle 16"/>
          <p:cNvSpPr/>
          <p:nvPr/>
        </p:nvSpPr>
        <p:spPr bwMode="auto">
          <a:xfrm>
            <a:off x="8458200" y="6019800"/>
            <a:ext cx="685800" cy="533400"/>
          </a:xfrm>
          <a:prstGeom prst="rect">
            <a:avLst/>
          </a:prstGeom>
          <a:solidFill>
            <a:srgbClr val="33CCFF"/>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18" name="Right Triangle 17"/>
          <p:cNvSpPr/>
          <p:nvPr/>
        </p:nvSpPr>
        <p:spPr bwMode="auto">
          <a:xfrm rot="5400000">
            <a:off x="8672512" y="1128714"/>
            <a:ext cx="180976" cy="3048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19" name="Right Triangle 18"/>
          <p:cNvSpPr/>
          <p:nvPr/>
        </p:nvSpPr>
        <p:spPr bwMode="auto">
          <a:xfrm rot="16200000">
            <a:off x="8496300" y="5905499"/>
            <a:ext cx="76199" cy="152400"/>
          </a:xfrm>
          <a:prstGeom prst="rtTriangle">
            <a:avLst/>
          </a:prstGeom>
          <a:solidFill>
            <a:schemeClr val="tx2">
              <a:lumMod val="85000"/>
              <a:lumOff val="15000"/>
            </a:schemeClr>
          </a:solidFill>
          <a:ln>
            <a:noFill/>
            <a:headEnd type="none" w="sm" len="sm"/>
            <a:tailEnd type="none" w="sm" len="sm"/>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kern="1200" cap="none" normalizeH="0" baseline="0" smtClean="0">
              <a:ln>
                <a:noFill/>
              </a:ln>
              <a:solidFill>
                <a:schemeClr val="tx1"/>
              </a:solidFill>
              <a:effectLst/>
              <a:latin typeface="Times New Roman" pitchFamily="18" charset="0"/>
              <a:ea typeface="+mn-ea"/>
              <a:cs typeface="B Lotus" pitchFamily="2" charset="-78"/>
            </a:endParaRPr>
          </a:p>
        </p:txBody>
      </p:sp>
      <p:sp>
        <p:nvSpPr>
          <p:cNvPr id="20" name="Round Same Side Corner Rectangle 19"/>
          <p:cNvSpPr/>
          <p:nvPr/>
        </p:nvSpPr>
        <p:spPr bwMode="auto">
          <a:xfrm>
            <a:off x="381000" y="6477000"/>
            <a:ext cx="2362200" cy="381000"/>
          </a:xfrm>
          <a:prstGeom prst="round2SameRect">
            <a:avLst>
              <a:gd name="adj1" fmla="val 50000"/>
              <a:gd name="adj2" fmla="val 0"/>
            </a:avLst>
          </a:prstGeom>
          <a:solidFill>
            <a:srgbClr val="F78009"/>
          </a:solidFill>
          <a:ln w="12700" cap="sq" cmpd="sng" algn="ctr">
            <a:noFill/>
            <a:prstDash val="solid"/>
            <a:round/>
            <a:headEnd type="none" w="sm" len="sm"/>
            <a:tailEnd type="none" w="sm" len="sm"/>
          </a:ln>
          <a:effectLst/>
        </p:spPr>
        <p:txBody>
          <a:bodyPr vert="horz" wrap="square" lIns="91440" tIns="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bg1">
                    <a:lumMod val="95000"/>
                  </a:schemeClr>
                </a:solidFill>
                <a:effectLst/>
                <a:latin typeface="ITC Avant Garde Gothic" pitchFamily="34" charset="0"/>
                <a:cs typeface="B Lotus" pitchFamily="2" charset="-78"/>
              </a:rPr>
              <a:t>http://edu.nano.ir</a:t>
            </a:r>
          </a:p>
        </p:txBody>
      </p:sp>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2000"/>
                                        <p:tgtEl>
                                          <p:spTgt spid="12">
                                            <p:txEl>
                                              <p:pRg st="0" end="0"/>
                                            </p:txEl>
                                          </p:spTgt>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allAtOnce">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2000"/>
                        <p:tgtEl>
                          <p:spTgt spid="12"/>
                        </p:tgtEl>
                      </p:cBhvr>
                    </p:animEffect>
                  </p:childTnLst>
                </p:cTn>
              </p:par>
            </p:tnLst>
          </p:tmpl>
        </p:tmplLst>
      </p:bldP>
      <p:bldP spid="20" grpId="0" animBg="1"/>
    </p:bldLst>
  </p:timing>
  <p:hf hdr="0" ftr="0" dt="0"/>
  <p:txStyles>
    <p:titleStyle>
      <a:lvl1pPr marL="54864" algn="r" rtl="1"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r" rtl="1"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r" rtl="1"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r" rtl="1"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r" rtl="1"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r" rtl="1"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r" rtl="1"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r" rtl="1"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E:\Documents%20and%20Settings\talatori\Desktop\Masters%20PowerPoints%20Edit\Application\military2.wmv" TargetMode="External"/><Relationship Id="rId1" Type="http://schemas.openxmlformats.org/officeDocument/2006/relationships/video" Target="file:///E:\Documents%20and%20Settings\talatori\Desktop\Masters%20PowerPoints%20Edit\Application\military1.wmv" TargetMode="Externa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video" Target="file:///E:\Documents%20and%20Settings\talatori\Desktop\Masters%20PowerPoints%20Edit\Application\Fire%20Protection_Wood.wmv" TargetMode="External"/><Relationship Id="rId7" Type="http://schemas.openxmlformats.org/officeDocument/2006/relationships/image" Target="../media/image23.png"/><Relationship Id="rId2" Type="http://schemas.openxmlformats.org/officeDocument/2006/relationships/video" Target="file:///E:\Documents%20and%20Settings\talatori\Desktop\Masters%20PowerPoints%20Edit\Application\Glass_Fire.wmv" TargetMode="External"/><Relationship Id="rId1" Type="http://schemas.openxmlformats.org/officeDocument/2006/relationships/video" Target="file:///E:\Documents%20and%20Settings\talatori\Desktop\Masters%20PowerPoints%20Edit\Application\ceramic.wmv_NEW.wmv" TargetMode="External"/><Relationship Id="rId6" Type="http://schemas.openxmlformats.org/officeDocument/2006/relationships/image" Target="../media/image22.pn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file:///E:\Documents%20and%20Settings\talatori\Desktop\Masters%20PowerPoints%20Edit\Application\OLED%20(Flexible).wmv" TargetMode="Externa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color_auto.wmv"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video" Target="file:///E:\Documents%20and%20Settings\talatori\Desktop\Masters%20PowerPoints%20Edit\Application\3.wmv" TargetMode="External"/><Relationship Id="rId7" Type="http://schemas.openxmlformats.org/officeDocument/2006/relationships/image" Target="../media/image9.png"/><Relationship Id="rId2" Type="http://schemas.openxmlformats.org/officeDocument/2006/relationships/video" Target="file:///E:\Documents%20and%20Settings\talatori\Desktop\Masters%20PowerPoints%20Edit\Application\2.wmv" TargetMode="External"/><Relationship Id="rId1" Type="http://schemas.openxmlformats.org/officeDocument/2006/relationships/video" Target="file:///E:\Documents%20and%20Settings\talatori\Desktop\Masters%20PowerPoints%20Edit\Application\1.wmv" TargetMode="External"/><Relationship Id="rId6" Type="http://schemas.openxmlformats.org/officeDocument/2006/relationships/image" Target="../media/image8.jpe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video" Target="file:///E:\Documents%20and%20Settings\talatori\Desktop\Masters%20PowerPoints%20Edit\Application\4.wmv" TargetMode="Externa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438" y="6078700"/>
            <a:ext cx="3071802" cy="707886"/>
          </a:xfrm>
          <a:prstGeom prst="rect">
            <a:avLst/>
          </a:prstGeom>
          <a:solidFill>
            <a:schemeClr val="bg1"/>
          </a:solidFill>
        </p:spPr>
        <p:txBody>
          <a:bodyPr wrap="square" rtlCol="1">
            <a:spAutoFit/>
          </a:bodyPr>
          <a:lstStyle/>
          <a:p>
            <a:endParaRPr lang="fa-IR" sz="4000" dirty="0"/>
          </a:p>
        </p:txBody>
      </p:sp>
      <p:sp>
        <p:nvSpPr>
          <p:cNvPr id="4" name="Title 3"/>
          <p:cNvSpPr>
            <a:spLocks noGrp="1"/>
          </p:cNvSpPr>
          <p:nvPr>
            <p:ph type="ctrTitle" sz="quarter"/>
          </p:nvPr>
        </p:nvSpPr>
        <p:spPr/>
        <p:txBody>
          <a:bodyPr/>
          <a:lstStyle/>
          <a:p>
            <a:endParaRPr lang="en-US"/>
          </a:p>
        </p:txBody>
      </p:sp>
      <p:sp>
        <p:nvSpPr>
          <p:cNvPr id="5" name="Rectangle 4"/>
          <p:cNvSpPr/>
          <p:nvPr/>
        </p:nvSpPr>
        <p:spPr bwMode="auto">
          <a:xfrm>
            <a:off x="0" y="2714620"/>
            <a:ext cx="9144000" cy="1214446"/>
          </a:xfrm>
          <a:prstGeom prst="rect">
            <a:avLst/>
          </a:prstGeom>
          <a:solidFill>
            <a:srgbClr val="0070C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6" name="Rectangle 5"/>
          <p:cNvSpPr/>
          <p:nvPr/>
        </p:nvSpPr>
        <p:spPr bwMode="auto">
          <a:xfrm>
            <a:off x="0" y="3929066"/>
            <a:ext cx="9144000" cy="1500198"/>
          </a:xfrm>
          <a:prstGeom prst="rect">
            <a:avLst/>
          </a:prstGeom>
          <a:solidFill>
            <a:srgbClr val="D60093"/>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3200" b="0" i="0" u="none" strike="noStrike" cap="none" normalizeH="0" baseline="0" smtClean="0">
              <a:ln>
                <a:noFill/>
              </a:ln>
              <a:solidFill>
                <a:schemeClr val="tx1"/>
              </a:solidFill>
              <a:effectLst/>
              <a:latin typeface="Times New Roman" pitchFamily="18" charset="0"/>
              <a:cs typeface="B Lotus" pitchFamily="2" charset="-78"/>
            </a:endParaRPr>
          </a:p>
        </p:txBody>
      </p:sp>
      <p:sp>
        <p:nvSpPr>
          <p:cNvPr id="7" name="Title 1"/>
          <p:cNvSpPr txBox="1">
            <a:spLocks/>
          </p:cNvSpPr>
          <p:nvPr/>
        </p:nvSpPr>
        <p:spPr bwMode="auto">
          <a:xfrm>
            <a:off x="714348" y="2928934"/>
            <a:ext cx="7572428" cy="114832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fa-IR" sz="4000" b="1" kern="0" cap="all"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j-lt"/>
                <a:ea typeface="+mj-ea"/>
                <a:cs typeface="B Titr" pitchFamily="2" charset="-78"/>
              </a:rPr>
              <a:t>کاربرد نانو ساختارها</a:t>
            </a:r>
            <a:endParaRPr kumimoji="0" lang="fa-IR" sz="40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endParaRPr>
          </a:p>
        </p:txBody>
      </p:sp>
      <p:sp>
        <p:nvSpPr>
          <p:cNvPr id="8" name="Title 1"/>
          <p:cNvSpPr txBox="1">
            <a:spLocks/>
          </p:cNvSpPr>
          <p:nvPr/>
        </p:nvSpPr>
        <p:spPr bwMode="auto">
          <a:xfrm>
            <a:off x="714348" y="4071942"/>
            <a:ext cx="7572428" cy="114832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صفورا کفاش یزدی </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مهدی رحمانی</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t>فاطمه سادات تلاتری</a:t>
            </a:r>
            <a:br>
              <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rPr>
            </a:br>
            <a:endParaRPr kumimoji="0" lang="fa-IR" sz="2500" b="1" i="0" u="none" strike="noStrike" kern="0" cap="all" spc="0" normalizeH="0" baseline="0" noProof="0" dirty="0" smtClean="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uLnTx/>
              <a:uFillTx/>
              <a:latin typeface="+mj-lt"/>
              <a:ea typeface="+mj-ea"/>
              <a:cs typeface="B Titr" pitchFamily="2" charset="-78"/>
            </a:endParaRPr>
          </a:p>
        </p:txBody>
      </p:sp>
    </p:spTree>
  </p:cSld>
  <p:clrMapOvr>
    <a:masterClrMapping/>
  </p:clrMapOvr>
  <p:transition spd="slow">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1966" y="214290"/>
            <a:ext cx="8382000" cy="696872"/>
          </a:xfrm>
        </p:spPr>
        <p:txBody>
          <a:bodyPr/>
          <a:lstStyle/>
          <a:p>
            <a:r>
              <a:rPr lang="fa-IR" dirty="0" smtClean="0">
                <a:cs typeface="B Titr" pitchFamily="2" charset="-78"/>
              </a:rPr>
              <a:t/>
            </a:r>
            <a:br>
              <a:rPr lang="fa-IR" dirty="0" smtClean="0">
                <a:cs typeface="B Titr" pitchFamily="2" charset="-78"/>
              </a:rPr>
            </a:br>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انرژی های نو</a:t>
            </a:r>
            <a:r>
              <a:rPr lang="en-US" dirty="0" smtClean="0">
                <a:cs typeface="B Titr" pitchFamily="2" charset="-78"/>
              </a:rPr>
              <a:t/>
            </a:r>
            <a:br>
              <a:rPr lang="en-US" dirty="0" smtClean="0">
                <a:cs typeface="B Titr" pitchFamily="2" charset="-78"/>
              </a:rPr>
            </a:br>
            <a:endParaRPr lang="en-US" dirty="0">
              <a:cs typeface="B Titr" pitchFamily="2" charset="-78"/>
            </a:endParaRPr>
          </a:p>
        </p:txBody>
      </p:sp>
      <p:pic>
        <p:nvPicPr>
          <p:cNvPr id="7" name="Picture 6" descr="solar cell.png"/>
          <p:cNvPicPr>
            <a:picLocks noChangeAspect="1"/>
          </p:cNvPicPr>
          <p:nvPr/>
        </p:nvPicPr>
        <p:blipFill>
          <a:blip r:embed="rId3" cstate="print"/>
          <a:stretch>
            <a:fillRect/>
          </a:stretch>
        </p:blipFill>
        <p:spPr>
          <a:xfrm>
            <a:off x="571472" y="3786190"/>
            <a:ext cx="7315200" cy="2524470"/>
          </a:xfrm>
          <a:prstGeom prst="rect">
            <a:avLst/>
          </a:prstGeom>
          <a:ln>
            <a:solidFill>
              <a:srgbClr val="FFFF00"/>
            </a:solidFill>
          </a:ln>
        </p:spPr>
      </p:pic>
      <p:sp>
        <p:nvSpPr>
          <p:cNvPr id="8" name="Rectangle 7"/>
          <p:cNvSpPr/>
          <p:nvPr/>
        </p:nvSpPr>
        <p:spPr bwMode="auto">
          <a:xfrm>
            <a:off x="2747962" y="6105548"/>
            <a:ext cx="3181360" cy="609600"/>
          </a:xfrm>
          <a:prstGeom prst="rect">
            <a:avLst/>
          </a:prstGeom>
          <a:solidFill>
            <a:srgbClr val="FFFF00"/>
          </a:solidFill>
          <a:ln w="12700" cap="sq"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rtl="1"/>
            <a:r>
              <a:rPr lang="fa-IR" dirty="0" smtClean="0">
                <a:cs typeface="B Nazanin" pitchFamily="2" charset="-78"/>
              </a:rPr>
              <a:t>نحوه کار سلول خورشیدی(سمت راست)</a:t>
            </a:r>
          </a:p>
          <a:p>
            <a:pPr algn="ctr" rtl="1"/>
            <a:r>
              <a:rPr lang="fa-IR" dirty="0" smtClean="0">
                <a:cs typeface="B Nazanin" pitchFamily="2" charset="-78"/>
              </a:rPr>
              <a:t>نمونه سلول خورشیدی(سمت چپ)</a:t>
            </a:r>
            <a:endParaRPr kumimoji="1" lang="en-US" b="0" i="0" u="none" strike="noStrike" cap="none" normalizeH="0" baseline="0" dirty="0" smtClean="0">
              <a:ln>
                <a:noFill/>
              </a:ln>
              <a:solidFill>
                <a:schemeClr val="tx1"/>
              </a:solidFill>
              <a:effectLst/>
              <a:cs typeface="B Nazanin" pitchFamily="2" charset="-78"/>
            </a:endParaRPr>
          </a:p>
        </p:txBody>
      </p:sp>
      <p:sp>
        <p:nvSpPr>
          <p:cNvPr id="9" name="TextBox 8"/>
          <p:cNvSpPr txBox="1"/>
          <p:nvPr/>
        </p:nvSpPr>
        <p:spPr>
          <a:xfrm>
            <a:off x="8522138" y="6072206"/>
            <a:ext cx="428323" cy="369332"/>
          </a:xfrm>
          <a:prstGeom prst="rect">
            <a:avLst/>
          </a:prstGeom>
          <a:noFill/>
        </p:spPr>
        <p:txBody>
          <a:bodyPr wrap="none" rtlCol="1">
            <a:spAutoFit/>
          </a:bodyPr>
          <a:lstStyle/>
          <a:p>
            <a:r>
              <a:rPr lang="fa-IR" dirty="0" smtClean="0"/>
              <a:t>11</a:t>
            </a:r>
            <a:endParaRPr lang="fa-IR" dirty="0"/>
          </a:p>
        </p:txBody>
      </p:sp>
      <p:sp>
        <p:nvSpPr>
          <p:cNvPr id="10" name="TextBox 9"/>
          <p:cNvSpPr txBox="1"/>
          <p:nvPr/>
        </p:nvSpPr>
        <p:spPr>
          <a:xfrm>
            <a:off x="500034" y="1285860"/>
            <a:ext cx="7786742" cy="2326791"/>
          </a:xfrm>
          <a:prstGeom prst="rect">
            <a:avLst/>
          </a:prstGeom>
          <a:noFill/>
          <a:ln w="38100">
            <a:solidFill>
              <a:srgbClr val="00B050"/>
            </a:solidFill>
          </a:ln>
        </p:spPr>
        <p:txBody>
          <a:bodyPr wrap="square" rtlCol="0">
            <a:spAutoFit/>
          </a:bodyPr>
          <a:lstStyle/>
          <a:p>
            <a:pPr marL="342900" lvl="0" indent="-342900" algn="just" fontAlgn="base">
              <a:spcBef>
                <a:spcPct val="20000"/>
              </a:spcBef>
              <a:spcAft>
                <a:spcPct val="0"/>
              </a:spcAft>
              <a:buClr>
                <a:srgbClr val="FFCC00"/>
              </a:buClr>
              <a:buFont typeface="Wingdings" pitchFamily="2" charset="2"/>
              <a:buChar char="q"/>
            </a:pPr>
            <a:r>
              <a:rPr lang="fa-IR" sz="2200" b="1" kern="0" dirty="0" smtClean="0">
                <a:solidFill>
                  <a:srgbClr val="DDDDDD">
                    <a:lumMod val="25000"/>
                  </a:srgbClr>
                </a:solidFill>
                <a:cs typeface="B Zar" pitchFamily="2" charset="-78"/>
              </a:rPr>
              <a:t>سلول های خورشیدی</a:t>
            </a:r>
          </a:p>
          <a:p>
            <a:pPr marL="342900" lvl="0" indent="-342900" algn="just" fontAlgn="base">
              <a:spcBef>
                <a:spcPct val="20000"/>
              </a:spcBef>
              <a:spcAft>
                <a:spcPct val="0"/>
              </a:spcAft>
              <a:buClr>
                <a:srgbClr val="FFCC00"/>
              </a:buClr>
            </a:pPr>
            <a:r>
              <a:rPr lang="fa-IR" sz="2200" kern="0" dirty="0" smtClean="0">
                <a:solidFill>
                  <a:srgbClr val="DDDDDD">
                    <a:lumMod val="25000"/>
                  </a:srgbClr>
                </a:solidFill>
                <a:cs typeface="B Nazanin" pitchFamily="2" charset="-78"/>
              </a:rPr>
              <a:t>سلول های خورشیدی، سلول هایی هستند که نور خورشید را غیرمستقیم به الکتریسیته تبدیل می کند. متداولترین نوع آنها، </a:t>
            </a:r>
            <a:r>
              <a:rPr lang="fa-IR" sz="2200" kern="0" dirty="0" smtClean="0">
                <a:solidFill>
                  <a:srgbClr val="FF6600"/>
                </a:solidFill>
                <a:cs typeface="B Nazanin" pitchFamily="2" charset="-78"/>
              </a:rPr>
              <a:t>سلولهای خورشیدی سیلیکونی </a:t>
            </a:r>
            <a:r>
              <a:rPr lang="fa-IR" sz="2200" kern="0" dirty="0" smtClean="0">
                <a:solidFill>
                  <a:srgbClr val="DDDDDD">
                    <a:lumMod val="25000"/>
                  </a:srgbClr>
                </a:solidFill>
                <a:cs typeface="B Nazanin" pitchFamily="2" charset="-78"/>
              </a:rPr>
              <a:t>هستند.</a:t>
            </a:r>
          </a:p>
          <a:p>
            <a:pPr marL="342900" lvl="0" indent="-342900" algn="just" fontAlgn="base">
              <a:spcBef>
                <a:spcPct val="20000"/>
              </a:spcBef>
              <a:spcAft>
                <a:spcPct val="0"/>
              </a:spcAft>
              <a:buClr>
                <a:srgbClr val="FFCC00"/>
              </a:buClr>
            </a:pPr>
            <a:r>
              <a:rPr lang="fa-IR" sz="2200" kern="0" dirty="0" smtClean="0">
                <a:solidFill>
                  <a:srgbClr val="DDDDDD">
                    <a:lumMod val="25000"/>
                  </a:srgbClr>
                </a:solidFill>
                <a:cs typeface="B Nazanin" pitchFamily="2" charset="-78"/>
              </a:rPr>
              <a:t>با استفاده از صفحه های جمع کننده آلومینیوم-مس یا استیل گالوانیزه</a:t>
            </a:r>
          </a:p>
          <a:p>
            <a:pPr marL="342900" lvl="0" indent="-342900" algn="just" fontAlgn="base">
              <a:spcBef>
                <a:spcPct val="20000"/>
              </a:spcBef>
              <a:spcAft>
                <a:spcPct val="0"/>
              </a:spcAft>
              <a:buClr>
                <a:srgbClr val="FFCC00"/>
              </a:buClr>
            </a:pPr>
            <a:r>
              <a:rPr lang="fa-IR" sz="2200" kern="0" dirty="0" smtClean="0">
                <a:solidFill>
                  <a:srgbClr val="DDDDDD">
                    <a:lumMod val="25000"/>
                  </a:srgbClr>
                </a:solidFill>
                <a:cs typeface="B Nazanin" pitchFamily="2" charset="-78"/>
              </a:rPr>
              <a:t>برای کمتر کردن افت گرمایی به صورت هدایت و همرفت، آنها را توسط لایه های نازک، ایزوله و ضدبازتاب می کنند. </a:t>
            </a:r>
            <a:endParaRPr lang="en-US" dirty="0"/>
          </a:p>
        </p:txBody>
      </p:sp>
    </p:spTree>
    <p:extLst>
      <p:ext uri="{BB962C8B-B14F-4D97-AF65-F5344CB8AC3E}">
        <p14:creationId xmlns:p14="http://schemas.microsoft.com/office/powerpoint/2010/main" xmlns="" val="3839884762"/>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downLeft)">
                                      <p:cBhvr>
                                        <p:cTn id="11" dur="1000"/>
                                        <p:tgtEl>
                                          <p:spTgt spid="7"/>
                                        </p:tgtEl>
                                      </p:cBhvr>
                                    </p:animEffect>
                                  </p:childTnLst>
                                </p:cTn>
                              </p:par>
                              <p:par>
                                <p:cTn id="12" presetID="18" presetClass="entr" presetSubtype="1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strips(downLeft)">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Text Placeholder 2"/>
          <p:cNvSpPr>
            <a:spLocks noGrp="1"/>
          </p:cNvSpPr>
          <p:nvPr>
            <p:ph type="body" sz="quarter" idx="11"/>
          </p:nvPr>
        </p:nvSpPr>
        <p:spPr/>
        <p:txBody>
          <a:bodyPr/>
          <a:lstStyle/>
          <a:p>
            <a:endParaRPr lang="fa-IR" dirty="0"/>
          </a:p>
        </p:txBody>
      </p:sp>
      <p:pic>
        <p:nvPicPr>
          <p:cNvPr id="5" name="Picture 11" descr="C:\Users\Golden\Desktop\ceminar 1\New folder\sciobsrv-018-033.jpg"/>
          <p:cNvPicPr>
            <a:picLocks noChangeAspect="1" noChangeArrowheads="1"/>
          </p:cNvPicPr>
          <p:nvPr/>
        </p:nvPicPr>
        <p:blipFill>
          <a:blip r:embed="rId2" cstate="print"/>
          <a:srcRect l="68791"/>
          <a:stretch>
            <a:fillRect/>
          </a:stretch>
        </p:blipFill>
        <p:spPr bwMode="auto">
          <a:xfrm>
            <a:off x="0" y="0"/>
            <a:ext cx="3052593" cy="2590800"/>
          </a:xfrm>
          <a:prstGeom prst="rect">
            <a:avLst/>
          </a:prstGeom>
          <a:noFill/>
          <a:ln w="9525">
            <a:noFill/>
            <a:miter lim="800000"/>
            <a:headEnd/>
            <a:tailEnd/>
          </a:ln>
        </p:spPr>
      </p:pic>
      <p:sp>
        <p:nvSpPr>
          <p:cNvPr id="8" name="TextBox 7"/>
          <p:cNvSpPr txBox="1"/>
          <p:nvPr/>
        </p:nvSpPr>
        <p:spPr>
          <a:xfrm>
            <a:off x="8522138" y="6072206"/>
            <a:ext cx="428323" cy="369332"/>
          </a:xfrm>
          <a:prstGeom prst="rect">
            <a:avLst/>
          </a:prstGeom>
          <a:noFill/>
        </p:spPr>
        <p:txBody>
          <a:bodyPr wrap="none" rtlCol="1">
            <a:spAutoFit/>
          </a:bodyPr>
          <a:lstStyle/>
          <a:p>
            <a:r>
              <a:rPr lang="fa-IR" dirty="0" smtClean="0"/>
              <a:t>12</a:t>
            </a:r>
            <a:endParaRPr lang="fa-IR" dirty="0"/>
          </a:p>
        </p:txBody>
      </p:sp>
      <p:pic>
        <p:nvPicPr>
          <p:cNvPr id="9" name="Picture 10"/>
          <p:cNvPicPr>
            <a:picLocks noChangeAspect="1" noChangeArrowheads="1"/>
          </p:cNvPicPr>
          <p:nvPr/>
        </p:nvPicPr>
        <p:blipFill>
          <a:blip r:embed="rId3" cstate="print"/>
          <a:srcRect/>
          <a:stretch>
            <a:fillRect/>
          </a:stretch>
        </p:blipFill>
        <p:spPr bwMode="auto">
          <a:xfrm>
            <a:off x="1949031" y="0"/>
            <a:ext cx="7195001" cy="6858000"/>
          </a:xfrm>
          <a:prstGeom prst="rect">
            <a:avLst/>
          </a:prstGeom>
          <a:noFill/>
          <a:ln w="9525">
            <a:noFill/>
            <a:miter lim="800000"/>
            <a:headEnd/>
            <a:tailEnd/>
          </a:ln>
        </p:spPr>
      </p:pic>
      <p:pic>
        <p:nvPicPr>
          <p:cNvPr id="10" name="Picture 11" descr="C:\Users\Golden\Desktop\ceminar 1\New folder\sciobsrv-018-033.jpg"/>
          <p:cNvPicPr>
            <a:picLocks noChangeAspect="1" noChangeArrowheads="1"/>
          </p:cNvPicPr>
          <p:nvPr/>
        </p:nvPicPr>
        <p:blipFill>
          <a:blip r:embed="rId2" cstate="print"/>
          <a:srcRect l="34149" r="30888"/>
          <a:stretch>
            <a:fillRect/>
          </a:stretch>
        </p:blipFill>
        <p:spPr bwMode="auto">
          <a:xfrm>
            <a:off x="0" y="2143116"/>
            <a:ext cx="2285984" cy="2438400"/>
          </a:xfrm>
          <a:prstGeom prst="rect">
            <a:avLst/>
          </a:prstGeom>
          <a:noFill/>
          <a:ln w="9525">
            <a:noFill/>
            <a:miter lim="800000"/>
            <a:headEnd/>
            <a:tailEnd/>
          </a:ln>
        </p:spPr>
      </p:pic>
      <p:pic>
        <p:nvPicPr>
          <p:cNvPr id="11" name="Picture 11" descr="C:\Users\Golden\Desktop\ceminar 1\New folder\sciobsrv-018-033.jpg"/>
          <p:cNvPicPr>
            <a:picLocks noChangeAspect="1" noChangeArrowheads="1"/>
          </p:cNvPicPr>
          <p:nvPr/>
        </p:nvPicPr>
        <p:blipFill>
          <a:blip r:embed="rId2" cstate="print"/>
          <a:srcRect r="65295"/>
          <a:stretch>
            <a:fillRect/>
          </a:stretch>
        </p:blipFill>
        <p:spPr bwMode="auto">
          <a:xfrm>
            <a:off x="0" y="4398963"/>
            <a:ext cx="2286774" cy="2459037"/>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4282" y="1500174"/>
            <a:ext cx="8143932" cy="5170646"/>
          </a:xfrm>
          <a:prstGeom prst="rect">
            <a:avLst/>
          </a:prstGeom>
          <a:noFill/>
        </p:spPr>
        <p:txBody>
          <a:bodyPr wrap="square" rtlCol="0">
            <a:spAutoFit/>
          </a:bodyPr>
          <a:lstStyle/>
          <a:p>
            <a:pPr lvl="0" algn="just" fontAlgn="base">
              <a:lnSpc>
                <a:spcPct val="150000"/>
              </a:lnSpc>
              <a:spcBef>
                <a:spcPct val="0"/>
              </a:spcBef>
              <a:spcAft>
                <a:spcPct val="0"/>
              </a:spcAft>
              <a:buClr>
                <a:srgbClr val="FFC000"/>
              </a:buClr>
              <a:buFont typeface="Wingdings" pitchFamily="2" charset="2"/>
              <a:buChar char="ü"/>
            </a:pPr>
            <a:r>
              <a:rPr lang="fa-IR" sz="2200" kern="0" dirty="0" smtClean="0">
                <a:solidFill>
                  <a:srgbClr val="808080">
                    <a:lumMod val="10000"/>
                  </a:srgbClr>
                </a:solidFill>
                <a:latin typeface="Arial" pitchFamily="34" charset="0"/>
                <a:cs typeface="B Nazanin" pitchFamily="2" charset="-78"/>
              </a:rPr>
              <a:t>بکارگیری حسگرهای نانوالکترومکانیکی (</a:t>
            </a:r>
            <a:r>
              <a:rPr lang="en-US" sz="2200" kern="0" dirty="0" smtClean="0">
                <a:solidFill>
                  <a:srgbClr val="000000">
                    <a:lumMod val="85000"/>
                    <a:lumOff val="15000"/>
                  </a:srgbClr>
                </a:solidFill>
                <a:latin typeface="Times New Roman" pitchFamily="18" charset="0"/>
                <a:cs typeface="B Nazanin" pitchFamily="2" charset="-78"/>
              </a:rPr>
              <a:t>NEMs</a:t>
            </a:r>
            <a:r>
              <a:rPr lang="fa-IR" sz="2200" kern="0" dirty="0" smtClean="0">
                <a:solidFill>
                  <a:srgbClr val="808080">
                    <a:lumMod val="10000"/>
                  </a:srgbClr>
                </a:solidFill>
                <a:latin typeface="Arial" pitchFamily="34" charset="0"/>
                <a:cs typeface="B Nazanin" pitchFamily="2" charset="-78"/>
              </a:rPr>
              <a:t>) با قابلیت کنترل از راه دور: 	  	تشخیص به موقع آتش در اثر افزایش شدید موضعی دما</a:t>
            </a:r>
          </a:p>
          <a:p>
            <a:pPr lvl="0" algn="just" fontAlgn="base">
              <a:lnSpc>
                <a:spcPct val="150000"/>
              </a:lnSpc>
              <a:spcBef>
                <a:spcPct val="0"/>
              </a:spcBef>
              <a:spcAft>
                <a:spcPct val="0"/>
              </a:spcAft>
              <a:buClr>
                <a:srgbClr val="FFC000"/>
              </a:buClr>
              <a:buFont typeface="Wingdings" pitchFamily="2" charset="2"/>
              <a:buChar char="ü"/>
            </a:pPr>
            <a:r>
              <a:rPr lang="fa-IR" sz="2200" kern="0" dirty="0" smtClean="0">
                <a:solidFill>
                  <a:srgbClr val="808080">
                    <a:lumMod val="10000"/>
                  </a:srgbClr>
                </a:solidFill>
                <a:latin typeface="Arial" pitchFamily="34" charset="0"/>
                <a:cs typeface="B Nazanin" pitchFamily="2" charset="-78"/>
              </a:rPr>
              <a:t>تجهیز لباس سربازان به نانوسنسور و مخابره علائم حیاتی آنها به تیم پزشکی</a:t>
            </a:r>
            <a:endParaRPr lang="en-GB" sz="2200" kern="0" dirty="0" smtClean="0">
              <a:solidFill>
                <a:srgbClr val="808080">
                  <a:lumMod val="10000"/>
                </a:srgbClr>
              </a:solidFill>
              <a:latin typeface="Arial" pitchFamily="34" charset="0"/>
              <a:cs typeface="B Nazanin" pitchFamily="2" charset="-78"/>
            </a:endParaRPr>
          </a:p>
          <a:p>
            <a:pPr lvl="0" algn="just" fontAlgn="base">
              <a:lnSpc>
                <a:spcPct val="150000"/>
              </a:lnSpc>
              <a:spcBef>
                <a:spcPct val="0"/>
              </a:spcBef>
              <a:spcAft>
                <a:spcPct val="0"/>
              </a:spcAft>
              <a:buClr>
                <a:srgbClr val="FFC000"/>
              </a:buClr>
              <a:buFont typeface="Wingdings" pitchFamily="2" charset="2"/>
              <a:buChar char="ü"/>
            </a:pPr>
            <a:endParaRPr lang="fa-IR" sz="2200" kern="0" dirty="0" smtClean="0">
              <a:solidFill>
                <a:srgbClr val="808080">
                  <a:lumMod val="10000"/>
                </a:srgbClr>
              </a:solidFill>
              <a:latin typeface="Arial" pitchFamily="34" charset="0"/>
              <a:cs typeface="B Nazanin" pitchFamily="2" charset="-78"/>
            </a:endParaRPr>
          </a:p>
          <a:p>
            <a:pPr lvl="0" algn="just" fontAlgn="base">
              <a:lnSpc>
                <a:spcPct val="150000"/>
              </a:lnSpc>
              <a:spcBef>
                <a:spcPct val="0"/>
              </a:spcBef>
              <a:spcAft>
                <a:spcPct val="0"/>
              </a:spcAft>
              <a:buClr>
                <a:srgbClr val="FFC000"/>
              </a:buClr>
              <a:buFont typeface="Wingdings" pitchFamily="2" charset="2"/>
              <a:buChar char="ü"/>
            </a:pPr>
            <a:endParaRPr lang="fa-IR" sz="2200" kern="0" dirty="0" smtClean="0">
              <a:solidFill>
                <a:srgbClr val="808080">
                  <a:lumMod val="10000"/>
                </a:srgbClr>
              </a:solidFill>
              <a:latin typeface="Arial" pitchFamily="34" charset="0"/>
              <a:cs typeface="B Zar" pitchFamily="2" charset="-78"/>
            </a:endParaRPr>
          </a:p>
          <a:p>
            <a:pPr lvl="0" algn="just" fontAlgn="base">
              <a:lnSpc>
                <a:spcPct val="150000"/>
              </a:lnSpc>
              <a:spcBef>
                <a:spcPct val="0"/>
              </a:spcBef>
              <a:spcAft>
                <a:spcPct val="0"/>
              </a:spcAft>
              <a:buClr>
                <a:srgbClr val="FFC000"/>
              </a:buClr>
              <a:buFont typeface="Wingdings" pitchFamily="2" charset="2"/>
              <a:buChar char="ü"/>
            </a:pPr>
            <a:endParaRPr lang="fa-IR" sz="2200" kern="0" dirty="0" smtClean="0">
              <a:solidFill>
                <a:srgbClr val="808080">
                  <a:lumMod val="10000"/>
                </a:srgbClr>
              </a:solidFill>
              <a:latin typeface="Arial" pitchFamily="34" charset="0"/>
              <a:cs typeface="B Zar" pitchFamily="2" charset="-78"/>
            </a:endParaRPr>
          </a:p>
          <a:p>
            <a:pPr lvl="0" algn="just" fontAlgn="base">
              <a:lnSpc>
                <a:spcPct val="150000"/>
              </a:lnSpc>
              <a:spcBef>
                <a:spcPct val="0"/>
              </a:spcBef>
              <a:spcAft>
                <a:spcPct val="0"/>
              </a:spcAft>
              <a:buClr>
                <a:srgbClr val="FFC000"/>
              </a:buClr>
            </a:pPr>
            <a:endParaRPr lang="fa-IR" sz="2200" kern="0" dirty="0" smtClean="0">
              <a:solidFill>
                <a:srgbClr val="808080">
                  <a:lumMod val="10000"/>
                </a:srgbClr>
              </a:solidFill>
              <a:latin typeface="Arial" pitchFamily="34" charset="0"/>
              <a:cs typeface="B Zar" pitchFamily="2" charset="-78"/>
            </a:endParaRPr>
          </a:p>
          <a:p>
            <a:pPr lvl="0" algn="just" fontAlgn="base">
              <a:lnSpc>
                <a:spcPct val="150000"/>
              </a:lnSpc>
              <a:spcBef>
                <a:spcPct val="0"/>
              </a:spcBef>
              <a:spcAft>
                <a:spcPct val="0"/>
              </a:spcAft>
              <a:buClr>
                <a:srgbClr val="FFC000"/>
              </a:buClr>
            </a:pPr>
            <a:endParaRPr lang="fa-IR" sz="2200" kern="0" dirty="0" smtClean="0">
              <a:solidFill>
                <a:srgbClr val="808080">
                  <a:lumMod val="10000"/>
                </a:srgbClr>
              </a:solidFill>
              <a:latin typeface="Arial" pitchFamily="34" charset="0"/>
              <a:cs typeface="B Zar" pitchFamily="2" charset="-78"/>
            </a:endParaRPr>
          </a:p>
          <a:p>
            <a:pPr lvl="0" algn="just" fontAlgn="base">
              <a:lnSpc>
                <a:spcPct val="150000"/>
              </a:lnSpc>
              <a:spcBef>
                <a:spcPct val="0"/>
              </a:spcBef>
              <a:spcAft>
                <a:spcPct val="0"/>
              </a:spcAft>
              <a:buClr>
                <a:srgbClr val="FFC000"/>
              </a:buClr>
              <a:buFont typeface="Wingdings" pitchFamily="2" charset="2"/>
              <a:buChar char="ü"/>
            </a:pPr>
            <a:r>
              <a:rPr lang="fa-IR" sz="2200" kern="0" dirty="0" smtClean="0">
                <a:solidFill>
                  <a:srgbClr val="000000">
                    <a:lumMod val="85000"/>
                    <a:lumOff val="15000"/>
                  </a:srgbClr>
                </a:solidFill>
                <a:latin typeface="Arial" pitchFamily="34" charset="0"/>
                <a:cs typeface="B Nazanin" pitchFamily="2" charset="-78"/>
              </a:rPr>
              <a:t>جذب مولکول هاي اکسيژن روي سطح نانوسیمهای </a:t>
            </a:r>
            <a:r>
              <a:rPr lang="en-US" sz="2200" kern="0" dirty="0" err="1" smtClean="0">
                <a:solidFill>
                  <a:srgbClr val="000000">
                    <a:lumMod val="85000"/>
                    <a:lumOff val="15000"/>
                  </a:srgbClr>
                </a:solidFill>
                <a:latin typeface="Times New Roman" pitchFamily="18" charset="0"/>
                <a:cs typeface="B Nazanin" pitchFamily="2" charset="-78"/>
              </a:rPr>
              <a:t>ZnO</a:t>
            </a:r>
            <a:r>
              <a:rPr lang="fa-IR" sz="2200" kern="0" dirty="0" smtClean="0">
                <a:solidFill>
                  <a:srgbClr val="000000">
                    <a:lumMod val="85000"/>
                    <a:lumOff val="15000"/>
                  </a:srgbClr>
                </a:solidFill>
                <a:latin typeface="Arial" pitchFamily="34" charset="0"/>
                <a:cs typeface="B Nazanin" pitchFamily="2" charset="-78"/>
              </a:rPr>
              <a:t> به عنوان </a:t>
            </a:r>
            <a:r>
              <a:rPr lang="en-US" sz="2200" kern="0" dirty="0" smtClean="0">
                <a:solidFill>
                  <a:srgbClr val="000000">
                    <a:lumMod val="85000"/>
                    <a:lumOff val="15000"/>
                  </a:srgbClr>
                </a:solidFill>
                <a:latin typeface="Times New Roman" pitchFamily="18" charset="0"/>
                <a:cs typeface="B Nazanin" pitchFamily="2" charset="-78"/>
              </a:rPr>
              <a:t>O</a:t>
            </a:r>
            <a:r>
              <a:rPr lang="en-US" sz="2200" kern="0" baseline="-25000" dirty="0" smtClean="0">
                <a:solidFill>
                  <a:srgbClr val="000000">
                    <a:lumMod val="85000"/>
                    <a:lumOff val="15000"/>
                  </a:srgbClr>
                </a:solidFill>
                <a:latin typeface="Times New Roman" pitchFamily="18" charset="0"/>
                <a:cs typeface="B Nazanin" pitchFamily="2" charset="-78"/>
              </a:rPr>
              <a:t>2</a:t>
            </a:r>
            <a:r>
              <a:rPr lang="en-US" sz="2200" kern="0" dirty="0" smtClean="0">
                <a:solidFill>
                  <a:srgbClr val="000000">
                    <a:lumMod val="85000"/>
                    <a:lumOff val="15000"/>
                  </a:srgbClr>
                </a:solidFill>
                <a:latin typeface="Times New Roman" pitchFamily="18" charset="0"/>
                <a:cs typeface="B Nazanin" pitchFamily="2" charset="-78"/>
              </a:rPr>
              <a:t>-, O-, O</a:t>
            </a:r>
            <a:r>
              <a:rPr lang="en-US" sz="2200" kern="0" baseline="-25000" dirty="0" smtClean="0">
                <a:solidFill>
                  <a:srgbClr val="000000">
                    <a:lumMod val="85000"/>
                    <a:lumOff val="15000"/>
                  </a:srgbClr>
                </a:solidFill>
                <a:latin typeface="Times New Roman" pitchFamily="18" charset="0"/>
                <a:cs typeface="B Nazanin" pitchFamily="2" charset="-78"/>
              </a:rPr>
              <a:t>2</a:t>
            </a:r>
            <a:r>
              <a:rPr lang="en-US" sz="2200" kern="0" dirty="0" smtClean="0">
                <a:solidFill>
                  <a:srgbClr val="000000">
                    <a:lumMod val="85000"/>
                    <a:lumOff val="15000"/>
                  </a:srgbClr>
                </a:solidFill>
                <a:latin typeface="Times New Roman" pitchFamily="18" charset="0"/>
                <a:cs typeface="B Nazanin" pitchFamily="2" charset="-78"/>
              </a:rPr>
              <a:t>- </a:t>
            </a:r>
            <a:r>
              <a:rPr lang="fa-IR" sz="2200" kern="0" dirty="0" smtClean="0">
                <a:solidFill>
                  <a:srgbClr val="000000">
                    <a:lumMod val="85000"/>
                    <a:lumOff val="15000"/>
                  </a:srgbClr>
                </a:solidFill>
                <a:latin typeface="Times New Roman" pitchFamily="18" charset="0"/>
                <a:cs typeface="B Nazanin" pitchFamily="2" charset="-78"/>
              </a:rPr>
              <a:t> </a:t>
            </a:r>
            <a:r>
              <a:rPr lang="fa-IR" sz="2200" kern="0" dirty="0" smtClean="0">
                <a:solidFill>
                  <a:srgbClr val="000000">
                    <a:lumMod val="85000"/>
                    <a:lumOff val="15000"/>
                  </a:srgbClr>
                </a:solidFill>
                <a:latin typeface="Arial" pitchFamily="34" charset="0"/>
                <a:cs typeface="B Nazanin" pitchFamily="2" charset="-78"/>
              </a:rPr>
              <a:t>در محیط هوا</a:t>
            </a:r>
            <a:endParaRPr lang="en-US" dirty="0"/>
          </a:p>
        </p:txBody>
      </p:sp>
      <p:pic>
        <p:nvPicPr>
          <p:cNvPr id="11" name="Picture 2" descr="E:\Documents and Settings\talatori\Desktop\download (1).jpg"/>
          <p:cNvPicPr>
            <a:picLocks noChangeAspect="1" noChangeArrowheads="1"/>
          </p:cNvPicPr>
          <p:nvPr/>
        </p:nvPicPr>
        <p:blipFill>
          <a:blip r:embed="rId4"/>
          <a:srcRect/>
          <a:stretch>
            <a:fillRect/>
          </a:stretch>
        </p:blipFill>
        <p:spPr bwMode="auto">
          <a:xfrm>
            <a:off x="4429124" y="3143248"/>
            <a:ext cx="3357586" cy="2505276"/>
          </a:xfrm>
          <a:prstGeom prst="rect">
            <a:avLst/>
          </a:prstGeom>
          <a:noFill/>
        </p:spPr>
      </p:pic>
      <p:pic>
        <p:nvPicPr>
          <p:cNvPr id="1026" name="Picture 2" descr="E:\Documents and Settings\talatori\Desktop\download (1).jpg"/>
          <p:cNvPicPr>
            <a:picLocks noChangeAspect="1" noChangeArrowheads="1"/>
          </p:cNvPicPr>
          <p:nvPr/>
        </p:nvPicPr>
        <p:blipFill>
          <a:blip r:embed="rId4"/>
          <a:srcRect/>
          <a:stretch>
            <a:fillRect/>
          </a:stretch>
        </p:blipFill>
        <p:spPr bwMode="auto">
          <a:xfrm>
            <a:off x="658150" y="3143248"/>
            <a:ext cx="3357586" cy="2505276"/>
          </a:xfrm>
          <a:prstGeom prst="rect">
            <a:avLst/>
          </a:prstGeom>
          <a:noFill/>
        </p:spPr>
      </p:pic>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نانوحسگرها</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7" name="TextBox 6"/>
          <p:cNvSpPr txBox="1"/>
          <p:nvPr/>
        </p:nvSpPr>
        <p:spPr>
          <a:xfrm>
            <a:off x="8572528" y="6060064"/>
            <a:ext cx="428323" cy="369332"/>
          </a:xfrm>
          <a:prstGeom prst="rect">
            <a:avLst/>
          </a:prstGeom>
          <a:noFill/>
        </p:spPr>
        <p:txBody>
          <a:bodyPr wrap="none" rtlCol="1">
            <a:spAutoFit/>
          </a:bodyPr>
          <a:lstStyle/>
          <a:p>
            <a:r>
              <a:rPr lang="fa-IR" dirty="0" smtClean="0"/>
              <a:t>13</a:t>
            </a:r>
            <a:endParaRPr lang="fa-IR" dirty="0"/>
          </a:p>
        </p:txBody>
      </p:sp>
      <p:pic>
        <p:nvPicPr>
          <p:cNvPr id="8" name="military1.wmv">
            <a:hlinkClick r:id="" action="ppaction://media"/>
          </p:cNvPr>
          <p:cNvPicPr>
            <a:picLocks noRot="1" noChangeAspect="1"/>
          </p:cNvPicPr>
          <p:nvPr>
            <a:videoFile r:link="rId1"/>
          </p:nvPr>
        </p:nvPicPr>
        <p:blipFill>
          <a:blip r:embed="rId5" cstate="print"/>
          <a:stretch>
            <a:fillRect/>
          </a:stretch>
        </p:blipFill>
        <p:spPr>
          <a:xfrm>
            <a:off x="785786" y="3245182"/>
            <a:ext cx="3119437" cy="2000248"/>
          </a:xfrm>
          <a:prstGeom prst="rect">
            <a:avLst/>
          </a:prstGeom>
        </p:spPr>
      </p:pic>
      <p:pic>
        <p:nvPicPr>
          <p:cNvPr id="9" name="military2.wmv">
            <a:hlinkClick r:id="" action="ppaction://media"/>
          </p:cNvPr>
          <p:cNvPicPr>
            <a:picLocks noRot="1" noChangeAspect="1"/>
          </p:cNvPicPr>
          <p:nvPr>
            <a:videoFile r:link="rId2"/>
          </p:nvPr>
        </p:nvPicPr>
        <p:blipFill>
          <a:blip r:embed="rId6" cstate="print"/>
          <a:stretch>
            <a:fillRect/>
          </a:stretch>
        </p:blipFill>
        <p:spPr>
          <a:xfrm>
            <a:off x="4556760" y="3245166"/>
            <a:ext cx="3119437" cy="2000248"/>
          </a:xfrm>
          <a:prstGeom prst="rect">
            <a:avLst/>
          </a:prstGeom>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additive="base">
                                        <p:cTn id="12"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3"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childTnLst>
                                </p:cTn>
                              </p:par>
                            </p:childTnLst>
                          </p:cTn>
                        </p:par>
                        <p:par>
                          <p:cTn id="22" fill="hold">
                            <p:stCondLst>
                              <p:cond delay="3000"/>
                            </p:stCondLst>
                            <p:childTnLst>
                              <p:par>
                                <p:cTn id="23" presetID="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par>
                                <p:cTn id="27" presetID="10"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childTnLst>
                                </p:cTn>
                              </p:par>
                            </p:childTnLst>
                          </p:cTn>
                        </p:par>
                        <p:par>
                          <p:cTn id="30" fill="hold">
                            <p:stCondLst>
                              <p:cond delay="4000"/>
                            </p:stCondLst>
                            <p:childTnLst>
                              <p:par>
                                <p:cTn id="31" presetID="2" presetClass="entr" presetSubtype="4" fill="hold" nodeType="after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 calcmode="lin" valueType="num">
                                      <p:cBhvr additive="base">
                                        <p:cTn id="33"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1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8"/>
                    </p:tgtEl>
                  </p:cond>
                </p:stCondLst>
                <p:endSync evt="end" delay="0">
                  <p:rtn val="all"/>
                </p:endSync>
                <p:childTnLst>
                  <p:par>
                    <p:cTn id="36" fill="hold">
                      <p:stCondLst>
                        <p:cond delay="0"/>
                      </p:stCondLst>
                      <p:childTnLst>
                        <p:par>
                          <p:cTn id="37" fill="hold">
                            <p:stCondLst>
                              <p:cond delay="0"/>
                            </p:stCondLst>
                            <p:childTnLst>
                              <p:par>
                                <p:cTn id="38" presetID="2" presetClass="mediacall" presetSubtype="0" fill="hold" nodeType="clickEffect">
                                  <p:stCondLst>
                                    <p:cond delay="0"/>
                                  </p:stCondLst>
                                  <p:childTnLst>
                                    <p:cmd type="call" cmd="togglePause">
                                      <p:cBhvr>
                                        <p:cTn id="39" dur="1" fill="hold"/>
                                        <p:tgtEl>
                                          <p:spTgt spid="8"/>
                                        </p:tgtEl>
                                      </p:cBhvr>
                                    </p:cmd>
                                  </p:childTnLst>
                                </p:cTn>
                              </p:par>
                            </p:childTnLst>
                          </p:cTn>
                        </p:par>
                      </p:childTnLst>
                    </p:cTn>
                  </p:par>
                </p:childTnLst>
              </p:cTn>
              <p:nextCondLst>
                <p:cond evt="onClick" delay="0">
                  <p:tgtEl>
                    <p:spTgt spid="8"/>
                  </p:tgtEl>
                </p:cond>
              </p:nextCondLst>
            </p:seq>
            <p:video>
              <p:cMediaNode>
                <p:cTn id="40" fill="hold" display="0">
                  <p:stCondLst>
                    <p:cond delay="indefinite"/>
                  </p:stCondLst>
                  <p:endCondLst>
                    <p:cond evt="onNext" delay="0">
                      <p:tgtEl>
                        <p:sldTgt/>
                      </p:tgtEl>
                    </p:cond>
                    <p:cond evt="onPrev" delay="0">
                      <p:tgtEl>
                        <p:sldTgt/>
                      </p:tgtEl>
                    </p:cond>
                  </p:endCondLst>
                </p:cTn>
                <p:tgtEl>
                  <p:spTgt spid="8"/>
                </p:tgtEl>
              </p:cMediaNode>
            </p:video>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2" presetClass="mediacall" presetSubtype="0" fill="hold" nodeType="clickEffect">
                                  <p:stCondLst>
                                    <p:cond delay="0"/>
                                  </p:stCondLst>
                                  <p:childTnLst>
                                    <p:cmd type="call" cmd="togglePause">
                                      <p:cBhvr>
                                        <p:cTn id="45" dur="1" fill="hold"/>
                                        <p:tgtEl>
                                          <p:spTgt spid="9"/>
                                        </p:tgtEl>
                                      </p:cBhvr>
                                    </p:cmd>
                                  </p:childTnLst>
                                </p:cTn>
                              </p:par>
                            </p:childTnLst>
                          </p:cTn>
                        </p:par>
                      </p:childTnLst>
                    </p:cTn>
                  </p:par>
                </p:childTnLst>
              </p:cTn>
              <p:nextCondLst>
                <p:cond evt="onClick" delay="0">
                  <p:tgtEl>
                    <p:spTgt spid="9"/>
                  </p:tgtEl>
                </p:cond>
              </p:nextCondLst>
            </p:seq>
            <p:video>
              <p:cMediaNode>
                <p:cTn id="46"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ساختمان</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4" name="TextBox 3"/>
          <p:cNvSpPr txBox="1"/>
          <p:nvPr/>
        </p:nvSpPr>
        <p:spPr>
          <a:xfrm>
            <a:off x="8572532" y="6060064"/>
            <a:ext cx="428322" cy="369332"/>
          </a:xfrm>
          <a:prstGeom prst="rect">
            <a:avLst/>
          </a:prstGeom>
          <a:noFill/>
        </p:spPr>
        <p:txBody>
          <a:bodyPr wrap="none" rtlCol="1">
            <a:spAutoFit/>
          </a:bodyPr>
          <a:lstStyle/>
          <a:p>
            <a:r>
              <a:rPr lang="fa-IR" dirty="0" smtClean="0"/>
              <a:t>14</a:t>
            </a:r>
            <a:endParaRPr lang="fa-IR" dirty="0"/>
          </a:p>
        </p:txBody>
      </p:sp>
      <p:sp>
        <p:nvSpPr>
          <p:cNvPr id="5" name="TextBox 4"/>
          <p:cNvSpPr txBox="1"/>
          <p:nvPr/>
        </p:nvSpPr>
        <p:spPr>
          <a:xfrm>
            <a:off x="285720" y="1357298"/>
            <a:ext cx="8143932" cy="5484578"/>
          </a:xfrm>
          <a:prstGeom prst="rect">
            <a:avLst/>
          </a:prstGeom>
          <a:noFill/>
        </p:spPr>
        <p:txBody>
          <a:bodyPr wrap="square" rtlCol="0">
            <a:spAutoFit/>
          </a:bodyPr>
          <a:lstStyle/>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افزودن نانو ذرات سیلیس به بتن: </a:t>
            </a:r>
            <a:r>
              <a:rPr lang="fa-IR" b="1" kern="0" dirty="0" smtClean="0">
                <a:solidFill>
                  <a:srgbClr val="808080">
                    <a:lumMod val="10000"/>
                  </a:srgbClr>
                </a:solidFill>
                <a:latin typeface="Arial" pitchFamily="34" charset="0"/>
                <a:cs typeface="B Nazanin" pitchFamily="2" charset="-78"/>
              </a:rPr>
              <a:t>افزایش استحکام بتن، جلوگیری از نفوذ آب به درون بتن، افزایش عمر بتن</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افزودن خاکستر فرار به بتن: </a:t>
            </a:r>
            <a:r>
              <a:rPr lang="fa-IR" b="1" kern="0" dirty="0" smtClean="0">
                <a:solidFill>
                  <a:srgbClr val="808080">
                    <a:lumMod val="10000"/>
                  </a:srgbClr>
                </a:solidFill>
                <a:latin typeface="Arial" pitchFamily="34" charset="0"/>
                <a:cs typeface="B Nazanin" pitchFamily="2" charset="-78"/>
              </a:rPr>
              <a:t>افزایش دوام و استحکام بتن، کاهش مصرف سیمان</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استفاده از نانوذرات فلزی یا سرامیکی به بتن: </a:t>
            </a:r>
            <a:r>
              <a:rPr lang="fa-IR" b="1" kern="0" dirty="0" smtClean="0">
                <a:solidFill>
                  <a:srgbClr val="808080">
                    <a:lumMod val="10000"/>
                  </a:srgbClr>
                </a:solidFill>
                <a:latin typeface="Arial" pitchFamily="34" charset="0"/>
                <a:cs typeface="B Nazanin" pitchFamily="2" charset="-78"/>
              </a:rPr>
              <a:t>پایدارسازی بتن در برابر تغییرات دمایی، جلوگیری از رشد ترک در اثر تنش های حرارتی گرمایشی و سرمایشی</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افزودن دی اکسید تیتانیوم به بتن: </a:t>
            </a:r>
            <a:r>
              <a:rPr lang="fa-IR" b="1" kern="0" dirty="0" smtClean="0">
                <a:solidFill>
                  <a:srgbClr val="808080">
                    <a:lumMod val="10000"/>
                  </a:srgbClr>
                </a:solidFill>
                <a:latin typeface="Arial" pitchFamily="34" charset="0"/>
                <a:cs typeface="B Nazanin" pitchFamily="2" charset="-78"/>
              </a:rPr>
              <a:t>تولید بتن های سفید و درخشنده که با گذشت زمان سفیدی خود را از دست نمی دهد. تولید بتن های خودتمیز شونده</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شیشه های جاذب حرارت: </a:t>
            </a:r>
            <a:r>
              <a:rPr lang="fa-IR" b="1" kern="0" dirty="0" smtClean="0">
                <a:solidFill>
                  <a:srgbClr val="808080">
                    <a:lumMod val="10000"/>
                  </a:srgbClr>
                </a:solidFill>
                <a:latin typeface="Arial" pitchFamily="34" charset="0"/>
                <a:cs typeface="B Nazanin" pitchFamily="2" charset="-78"/>
              </a:rPr>
              <a:t>با افزودن نانو ذرات به صفحه ای متورق و محبوس کردن آن بین دو شیشه صاف ساخته می شود.</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آسفالت های خود تعمیر شونده :  </a:t>
            </a:r>
            <a:r>
              <a:rPr lang="fa-IR" b="1" kern="0" dirty="0" smtClean="0">
                <a:solidFill>
                  <a:srgbClr val="808080">
                    <a:lumMod val="10000"/>
                  </a:srgbClr>
                </a:solidFill>
                <a:latin typeface="Arial" pitchFamily="34" charset="0"/>
                <a:cs typeface="B Nazanin" pitchFamily="2" charset="-78"/>
              </a:rPr>
              <a:t>استفاده از نانوکپسول های حاوی مواد پلیمری که با آزاد شدن و نفوذ به درون ترک ها با استفاده از خاصیت مویینگی سبب تعمیر آسفالت و بسته شدن ترکها خواهد شد.</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استفاده از پنل های آئروژل بین لایه های مختلف دیوار</a:t>
            </a:r>
            <a:r>
              <a:rPr lang="fa-IR" b="1" kern="0" dirty="0" smtClean="0">
                <a:ln w="18000">
                  <a:solidFill>
                    <a:srgbClr val="B2B2B2">
                      <a:satMod val="140000"/>
                    </a:srgbClr>
                  </a:solidFill>
                  <a:prstDash val="solid"/>
                  <a:miter lim="800000"/>
                </a:ln>
                <a:solidFill>
                  <a:srgbClr val="0070C0"/>
                </a:solidFill>
                <a:latin typeface="Arial" charset="0"/>
                <a:cs typeface="B Nazanin" pitchFamily="2" charset="-78"/>
              </a:rPr>
              <a:t>:</a:t>
            </a:r>
            <a:r>
              <a:rPr lang="fa-IR" b="1" kern="0" dirty="0" smtClean="0">
                <a:ln w="18000">
                  <a:solidFill>
                    <a:srgbClr val="B2B2B2">
                      <a:satMod val="140000"/>
                    </a:srgbClr>
                  </a:solidFill>
                  <a:prstDash val="solid"/>
                  <a:miter lim="800000"/>
                </a:ln>
                <a:solidFill>
                  <a:srgbClr val="000000"/>
                </a:solidFill>
                <a:latin typeface="Arial" charset="0"/>
                <a:cs typeface="B Nazanin" pitchFamily="2" charset="-78"/>
              </a:rPr>
              <a:t> </a:t>
            </a:r>
            <a:r>
              <a:rPr lang="fa-IR" b="1" kern="0" dirty="0" smtClean="0">
                <a:solidFill>
                  <a:srgbClr val="808080">
                    <a:lumMod val="10000"/>
                  </a:srgbClr>
                </a:solidFill>
                <a:latin typeface="Arial" pitchFamily="34" charset="0"/>
                <a:cs typeface="B Nazanin" pitchFamily="2" charset="-78"/>
              </a:rPr>
              <a:t>بهینه سازی مصرف انرژی</a:t>
            </a:r>
          </a:p>
          <a:p>
            <a:pPr marL="342900" lvl="0" indent="-342900" algn="just" fontAlgn="base">
              <a:spcBef>
                <a:spcPct val="20000"/>
              </a:spcBef>
              <a:spcAft>
                <a:spcPct val="0"/>
              </a:spcAft>
              <a:buClr>
                <a:srgbClr val="808080">
                  <a:lumMod val="50000"/>
                </a:srgbClr>
              </a:buClr>
              <a:buFont typeface="Wingdings" pitchFamily="2" charset="2"/>
              <a:buChar char="ü"/>
            </a:pPr>
            <a:endParaRPr lang="fa-IR" sz="400" b="1" kern="0" dirty="0" smtClean="0">
              <a:solidFill>
                <a:srgbClr val="808080">
                  <a:lumMod val="10000"/>
                </a:srgbClr>
              </a:solidFill>
              <a:latin typeface="Arial" pitchFamily="34" charset="0"/>
              <a:cs typeface="B Nazanin" pitchFamily="2" charset="-78"/>
            </a:endParaRP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0070C0"/>
                </a:solidFill>
                <a:latin typeface="Arial" pitchFamily="34" charset="0"/>
                <a:cs typeface="B Nazanin" pitchFamily="2" charset="-78"/>
              </a:rPr>
              <a:t>استفاده از رنگ های مبتنی بر نانو: </a:t>
            </a:r>
            <a:r>
              <a:rPr lang="fa-IR" b="1" kern="0" dirty="0" smtClean="0">
                <a:solidFill>
                  <a:srgbClr val="808080">
                    <a:lumMod val="10000"/>
                  </a:srgbClr>
                </a:solidFill>
                <a:latin typeface="Arial" pitchFamily="34" charset="0"/>
                <a:cs typeface="B Nazanin" pitchFamily="2" charset="-78"/>
              </a:rPr>
              <a:t>درخشان، عایق حرارت، ضدخوردگی</a:t>
            </a:r>
          </a:p>
          <a:p>
            <a:pPr marL="342900" lvl="0" indent="-342900" algn="just" fontAlgn="base">
              <a:spcBef>
                <a:spcPct val="20000"/>
              </a:spcBef>
              <a:spcAft>
                <a:spcPct val="0"/>
              </a:spcAft>
              <a:buClr>
                <a:srgbClr val="808080">
                  <a:lumMod val="50000"/>
                </a:srgbClr>
              </a:buClr>
              <a:buFont typeface="Wingdings" pitchFamily="2" charset="2"/>
              <a:buChar char="ü"/>
            </a:pPr>
            <a:r>
              <a:rPr lang="fa-IR" b="1" kern="0" dirty="0" smtClean="0">
                <a:solidFill>
                  <a:srgbClr val="808080">
                    <a:lumMod val="10000"/>
                  </a:srgbClr>
                </a:solidFill>
                <a:latin typeface="Arial" pitchFamily="34" charset="0"/>
                <a:cs typeface="B Nazanin" pitchFamily="2" charset="-78"/>
              </a:rPr>
              <a:t>...</a:t>
            </a: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290">
                                          <p:stCondLst>
                                            <p:cond delay="0"/>
                                          </p:stCondLst>
                                        </p:cTn>
                                        <p:tgtEl>
                                          <p:spTgt spid="5">
                                            <p:txEl>
                                              <p:pRg st="0" end="0"/>
                                            </p:txEl>
                                          </p:spTgt>
                                        </p:tgtEl>
                                      </p:cBhvr>
                                    </p:animEffect>
                                    <p:anim calcmode="lin" valueType="num">
                                      <p:cBhvr>
                                        <p:cTn id="8" dur="911"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13">
                                          <p:stCondLst>
                                            <p:cond delay="325"/>
                                          </p:stCondLst>
                                        </p:cTn>
                                        <p:tgtEl>
                                          <p:spTgt spid="5">
                                            <p:txEl>
                                              <p:pRg st="0" end="0"/>
                                            </p:txEl>
                                          </p:spTgt>
                                        </p:tgtEl>
                                      </p:cBhvr>
                                      <p:to x="100000" y="60000"/>
                                    </p:animScale>
                                    <p:animScale>
                                      <p:cBhvr>
                                        <p:cTn id="14" dur="83" decel="50000">
                                          <p:stCondLst>
                                            <p:cond delay="338"/>
                                          </p:stCondLst>
                                        </p:cTn>
                                        <p:tgtEl>
                                          <p:spTgt spid="5">
                                            <p:txEl>
                                              <p:pRg st="0" end="0"/>
                                            </p:txEl>
                                          </p:spTgt>
                                        </p:tgtEl>
                                      </p:cBhvr>
                                      <p:to x="100000" y="100000"/>
                                    </p:animScale>
                                    <p:animScale>
                                      <p:cBhvr>
                                        <p:cTn id="15" dur="13">
                                          <p:stCondLst>
                                            <p:cond delay="656"/>
                                          </p:stCondLst>
                                        </p:cTn>
                                        <p:tgtEl>
                                          <p:spTgt spid="5">
                                            <p:txEl>
                                              <p:pRg st="0" end="0"/>
                                            </p:txEl>
                                          </p:spTgt>
                                        </p:tgtEl>
                                      </p:cBhvr>
                                      <p:to x="100000" y="80000"/>
                                    </p:animScale>
                                    <p:animScale>
                                      <p:cBhvr>
                                        <p:cTn id="16" dur="83" decel="50000">
                                          <p:stCondLst>
                                            <p:cond delay="669"/>
                                          </p:stCondLst>
                                        </p:cTn>
                                        <p:tgtEl>
                                          <p:spTgt spid="5">
                                            <p:txEl>
                                              <p:pRg st="0" end="0"/>
                                            </p:txEl>
                                          </p:spTgt>
                                        </p:tgtEl>
                                      </p:cBhvr>
                                      <p:to x="100000" y="100000"/>
                                    </p:animScale>
                                    <p:animScale>
                                      <p:cBhvr>
                                        <p:cTn id="17" dur="13">
                                          <p:stCondLst>
                                            <p:cond delay="821"/>
                                          </p:stCondLst>
                                        </p:cTn>
                                        <p:tgtEl>
                                          <p:spTgt spid="5">
                                            <p:txEl>
                                              <p:pRg st="0" end="0"/>
                                            </p:txEl>
                                          </p:spTgt>
                                        </p:tgtEl>
                                      </p:cBhvr>
                                      <p:to x="100000" y="90000"/>
                                    </p:animScale>
                                    <p:animScale>
                                      <p:cBhvr>
                                        <p:cTn id="18" dur="83" decel="50000">
                                          <p:stCondLst>
                                            <p:cond delay="834"/>
                                          </p:stCondLst>
                                        </p:cTn>
                                        <p:tgtEl>
                                          <p:spTgt spid="5">
                                            <p:txEl>
                                              <p:pRg st="0" end="0"/>
                                            </p:txEl>
                                          </p:spTgt>
                                        </p:tgtEl>
                                      </p:cBhvr>
                                      <p:to x="100000" y="100000"/>
                                    </p:animScale>
                                    <p:animScale>
                                      <p:cBhvr>
                                        <p:cTn id="19" dur="13">
                                          <p:stCondLst>
                                            <p:cond delay="904"/>
                                          </p:stCondLst>
                                        </p:cTn>
                                        <p:tgtEl>
                                          <p:spTgt spid="5">
                                            <p:txEl>
                                              <p:pRg st="0" end="0"/>
                                            </p:txEl>
                                          </p:spTgt>
                                        </p:tgtEl>
                                      </p:cBhvr>
                                      <p:to x="100000" y="95000"/>
                                    </p:animScale>
                                    <p:animScale>
                                      <p:cBhvr>
                                        <p:cTn id="20" dur="83" decel="50000">
                                          <p:stCondLst>
                                            <p:cond delay="917"/>
                                          </p:stCondLst>
                                        </p:cTn>
                                        <p:tgtEl>
                                          <p:spTgt spid="5">
                                            <p:txEl>
                                              <p:pRg st="0" end="0"/>
                                            </p:txEl>
                                          </p:spTgt>
                                        </p:tgtEl>
                                      </p:cBhvr>
                                      <p:to x="100000" y="100000"/>
                                    </p:animScale>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290">
                                          <p:stCondLst>
                                            <p:cond delay="0"/>
                                          </p:stCondLst>
                                        </p:cTn>
                                        <p:tgtEl>
                                          <p:spTgt spid="5">
                                            <p:txEl>
                                              <p:pRg st="2" end="2"/>
                                            </p:txEl>
                                          </p:spTgt>
                                        </p:tgtEl>
                                      </p:cBhvr>
                                    </p:animEffect>
                                    <p:anim calcmode="lin" valueType="num">
                                      <p:cBhvr>
                                        <p:cTn id="25" dur="911"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6" dur="332"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7" dur="332" tmFilter="0, 0; 0.125,0.2665; 0.25,0.4; 0.375,0.465; 0.5,0.5;  0.625,0.535; 0.75,0.6; 0.875,0.7335; 1,1">
                                          <p:stCondLst>
                                            <p:cond delay="332"/>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8" dur="166" tmFilter="0, 0; 0.125,0.2665; 0.25,0.4; 0.375,0.465; 0.5,0.5;  0.625,0.535; 0.75,0.6; 0.875,0.7335; 1,1">
                                          <p:stCondLst>
                                            <p:cond delay="662"/>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29" dur="82" tmFilter="0, 0; 0.125,0.2665; 0.25,0.4; 0.375,0.465; 0.5,0.5;  0.625,0.535; 0.75,0.6; 0.875,0.7335; 1,1">
                                          <p:stCondLst>
                                            <p:cond delay="828"/>
                                          </p:stCondLst>
                                        </p:cTn>
                                        <p:tgtEl>
                                          <p:spTgt spid="5">
                                            <p:txEl>
                                              <p:pRg st="2" end="2"/>
                                            </p:txEl>
                                          </p:spTgt>
                                        </p:tgtEl>
                                        <p:attrNameLst>
                                          <p:attrName>ppt_y</p:attrName>
                                        </p:attrNameLst>
                                      </p:cBhvr>
                                      <p:tavLst>
                                        <p:tav tm="0" fmla="#ppt_y-sin(pi*$)/81">
                                          <p:val>
                                            <p:fltVal val="0"/>
                                          </p:val>
                                        </p:tav>
                                        <p:tav tm="100000">
                                          <p:val>
                                            <p:fltVal val="1"/>
                                          </p:val>
                                        </p:tav>
                                      </p:tavLst>
                                    </p:anim>
                                    <p:animScale>
                                      <p:cBhvr>
                                        <p:cTn id="30" dur="13">
                                          <p:stCondLst>
                                            <p:cond delay="325"/>
                                          </p:stCondLst>
                                        </p:cTn>
                                        <p:tgtEl>
                                          <p:spTgt spid="5">
                                            <p:txEl>
                                              <p:pRg st="2" end="2"/>
                                            </p:txEl>
                                          </p:spTgt>
                                        </p:tgtEl>
                                      </p:cBhvr>
                                      <p:to x="100000" y="60000"/>
                                    </p:animScale>
                                    <p:animScale>
                                      <p:cBhvr>
                                        <p:cTn id="31" dur="83" decel="50000">
                                          <p:stCondLst>
                                            <p:cond delay="338"/>
                                          </p:stCondLst>
                                        </p:cTn>
                                        <p:tgtEl>
                                          <p:spTgt spid="5">
                                            <p:txEl>
                                              <p:pRg st="2" end="2"/>
                                            </p:txEl>
                                          </p:spTgt>
                                        </p:tgtEl>
                                      </p:cBhvr>
                                      <p:to x="100000" y="100000"/>
                                    </p:animScale>
                                    <p:animScale>
                                      <p:cBhvr>
                                        <p:cTn id="32" dur="13">
                                          <p:stCondLst>
                                            <p:cond delay="656"/>
                                          </p:stCondLst>
                                        </p:cTn>
                                        <p:tgtEl>
                                          <p:spTgt spid="5">
                                            <p:txEl>
                                              <p:pRg st="2" end="2"/>
                                            </p:txEl>
                                          </p:spTgt>
                                        </p:tgtEl>
                                      </p:cBhvr>
                                      <p:to x="100000" y="80000"/>
                                    </p:animScale>
                                    <p:animScale>
                                      <p:cBhvr>
                                        <p:cTn id="33" dur="83" decel="50000">
                                          <p:stCondLst>
                                            <p:cond delay="669"/>
                                          </p:stCondLst>
                                        </p:cTn>
                                        <p:tgtEl>
                                          <p:spTgt spid="5">
                                            <p:txEl>
                                              <p:pRg st="2" end="2"/>
                                            </p:txEl>
                                          </p:spTgt>
                                        </p:tgtEl>
                                      </p:cBhvr>
                                      <p:to x="100000" y="100000"/>
                                    </p:animScale>
                                    <p:animScale>
                                      <p:cBhvr>
                                        <p:cTn id="34" dur="13">
                                          <p:stCondLst>
                                            <p:cond delay="821"/>
                                          </p:stCondLst>
                                        </p:cTn>
                                        <p:tgtEl>
                                          <p:spTgt spid="5">
                                            <p:txEl>
                                              <p:pRg st="2" end="2"/>
                                            </p:txEl>
                                          </p:spTgt>
                                        </p:tgtEl>
                                      </p:cBhvr>
                                      <p:to x="100000" y="90000"/>
                                    </p:animScale>
                                    <p:animScale>
                                      <p:cBhvr>
                                        <p:cTn id="35" dur="83" decel="50000">
                                          <p:stCondLst>
                                            <p:cond delay="834"/>
                                          </p:stCondLst>
                                        </p:cTn>
                                        <p:tgtEl>
                                          <p:spTgt spid="5">
                                            <p:txEl>
                                              <p:pRg st="2" end="2"/>
                                            </p:txEl>
                                          </p:spTgt>
                                        </p:tgtEl>
                                      </p:cBhvr>
                                      <p:to x="100000" y="100000"/>
                                    </p:animScale>
                                    <p:animScale>
                                      <p:cBhvr>
                                        <p:cTn id="36" dur="13">
                                          <p:stCondLst>
                                            <p:cond delay="904"/>
                                          </p:stCondLst>
                                        </p:cTn>
                                        <p:tgtEl>
                                          <p:spTgt spid="5">
                                            <p:txEl>
                                              <p:pRg st="2" end="2"/>
                                            </p:txEl>
                                          </p:spTgt>
                                        </p:tgtEl>
                                      </p:cBhvr>
                                      <p:to x="100000" y="95000"/>
                                    </p:animScale>
                                    <p:animScale>
                                      <p:cBhvr>
                                        <p:cTn id="37" dur="83" decel="50000">
                                          <p:stCondLst>
                                            <p:cond delay="917"/>
                                          </p:stCondLst>
                                        </p:cTn>
                                        <p:tgtEl>
                                          <p:spTgt spid="5">
                                            <p:txEl>
                                              <p:pRg st="2" end="2"/>
                                            </p:txEl>
                                          </p:spTgt>
                                        </p:tgtEl>
                                      </p:cBhvr>
                                      <p:to x="100000" y="100000"/>
                                    </p:animScale>
                                  </p:childTnLst>
                                </p:cTn>
                              </p:par>
                            </p:childTnLst>
                          </p:cTn>
                        </p:par>
                        <p:par>
                          <p:cTn id="38" fill="hold">
                            <p:stCondLst>
                              <p:cond delay="2000"/>
                            </p:stCondLst>
                            <p:childTnLst>
                              <p:par>
                                <p:cTn id="39" presetID="26" presetClass="entr" presetSubtype="0" fill="hold" nodeType="afterEffect">
                                  <p:stCondLst>
                                    <p:cond delay="0"/>
                                  </p:stCondLst>
                                  <p:childTnLst>
                                    <p:set>
                                      <p:cBhvr>
                                        <p:cTn id="40" dur="1" fill="hold">
                                          <p:stCondLst>
                                            <p:cond delay="0"/>
                                          </p:stCondLst>
                                        </p:cTn>
                                        <p:tgtEl>
                                          <p:spTgt spid="5">
                                            <p:txEl>
                                              <p:pRg st="4" end="4"/>
                                            </p:txEl>
                                          </p:spTgt>
                                        </p:tgtEl>
                                        <p:attrNameLst>
                                          <p:attrName>style.visibility</p:attrName>
                                        </p:attrNameLst>
                                      </p:cBhvr>
                                      <p:to>
                                        <p:strVal val="visible"/>
                                      </p:to>
                                    </p:set>
                                    <p:animEffect transition="in" filter="wipe(down)">
                                      <p:cBhvr>
                                        <p:cTn id="41" dur="290">
                                          <p:stCondLst>
                                            <p:cond delay="0"/>
                                          </p:stCondLst>
                                        </p:cTn>
                                        <p:tgtEl>
                                          <p:spTgt spid="5">
                                            <p:txEl>
                                              <p:pRg st="4" end="4"/>
                                            </p:txEl>
                                          </p:spTgt>
                                        </p:tgtEl>
                                      </p:cBhvr>
                                    </p:animEffect>
                                    <p:anim calcmode="lin" valueType="num">
                                      <p:cBhvr>
                                        <p:cTn id="42" dur="911"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3" dur="332"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4" dur="332" tmFilter="0, 0; 0.125,0.2665; 0.25,0.4; 0.375,0.465; 0.5,0.5;  0.625,0.535; 0.75,0.6; 0.875,0.7335; 1,1">
                                          <p:stCondLst>
                                            <p:cond delay="332"/>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5" dur="166" tmFilter="0, 0; 0.125,0.2665; 0.25,0.4; 0.375,0.465; 0.5,0.5;  0.625,0.535; 0.75,0.6; 0.875,0.7335; 1,1">
                                          <p:stCondLst>
                                            <p:cond delay="662"/>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6" dur="82" tmFilter="0, 0; 0.125,0.2665; 0.25,0.4; 0.375,0.465; 0.5,0.5;  0.625,0.535; 0.75,0.6; 0.875,0.7335; 1,1">
                                          <p:stCondLst>
                                            <p:cond delay="828"/>
                                          </p:stCondLst>
                                        </p:cTn>
                                        <p:tgtEl>
                                          <p:spTgt spid="5">
                                            <p:txEl>
                                              <p:pRg st="4" end="4"/>
                                            </p:txEl>
                                          </p:spTgt>
                                        </p:tgtEl>
                                        <p:attrNameLst>
                                          <p:attrName>ppt_y</p:attrName>
                                        </p:attrNameLst>
                                      </p:cBhvr>
                                      <p:tavLst>
                                        <p:tav tm="0" fmla="#ppt_y-sin(pi*$)/81">
                                          <p:val>
                                            <p:fltVal val="0"/>
                                          </p:val>
                                        </p:tav>
                                        <p:tav tm="100000">
                                          <p:val>
                                            <p:fltVal val="1"/>
                                          </p:val>
                                        </p:tav>
                                      </p:tavLst>
                                    </p:anim>
                                    <p:animScale>
                                      <p:cBhvr>
                                        <p:cTn id="47" dur="13">
                                          <p:stCondLst>
                                            <p:cond delay="325"/>
                                          </p:stCondLst>
                                        </p:cTn>
                                        <p:tgtEl>
                                          <p:spTgt spid="5">
                                            <p:txEl>
                                              <p:pRg st="4" end="4"/>
                                            </p:txEl>
                                          </p:spTgt>
                                        </p:tgtEl>
                                      </p:cBhvr>
                                      <p:to x="100000" y="60000"/>
                                    </p:animScale>
                                    <p:animScale>
                                      <p:cBhvr>
                                        <p:cTn id="48" dur="83" decel="50000">
                                          <p:stCondLst>
                                            <p:cond delay="338"/>
                                          </p:stCondLst>
                                        </p:cTn>
                                        <p:tgtEl>
                                          <p:spTgt spid="5">
                                            <p:txEl>
                                              <p:pRg st="4" end="4"/>
                                            </p:txEl>
                                          </p:spTgt>
                                        </p:tgtEl>
                                      </p:cBhvr>
                                      <p:to x="100000" y="100000"/>
                                    </p:animScale>
                                    <p:animScale>
                                      <p:cBhvr>
                                        <p:cTn id="49" dur="13">
                                          <p:stCondLst>
                                            <p:cond delay="656"/>
                                          </p:stCondLst>
                                        </p:cTn>
                                        <p:tgtEl>
                                          <p:spTgt spid="5">
                                            <p:txEl>
                                              <p:pRg st="4" end="4"/>
                                            </p:txEl>
                                          </p:spTgt>
                                        </p:tgtEl>
                                      </p:cBhvr>
                                      <p:to x="100000" y="80000"/>
                                    </p:animScale>
                                    <p:animScale>
                                      <p:cBhvr>
                                        <p:cTn id="50" dur="83" decel="50000">
                                          <p:stCondLst>
                                            <p:cond delay="669"/>
                                          </p:stCondLst>
                                        </p:cTn>
                                        <p:tgtEl>
                                          <p:spTgt spid="5">
                                            <p:txEl>
                                              <p:pRg st="4" end="4"/>
                                            </p:txEl>
                                          </p:spTgt>
                                        </p:tgtEl>
                                      </p:cBhvr>
                                      <p:to x="100000" y="100000"/>
                                    </p:animScale>
                                    <p:animScale>
                                      <p:cBhvr>
                                        <p:cTn id="51" dur="13">
                                          <p:stCondLst>
                                            <p:cond delay="821"/>
                                          </p:stCondLst>
                                        </p:cTn>
                                        <p:tgtEl>
                                          <p:spTgt spid="5">
                                            <p:txEl>
                                              <p:pRg st="4" end="4"/>
                                            </p:txEl>
                                          </p:spTgt>
                                        </p:tgtEl>
                                      </p:cBhvr>
                                      <p:to x="100000" y="90000"/>
                                    </p:animScale>
                                    <p:animScale>
                                      <p:cBhvr>
                                        <p:cTn id="52" dur="83" decel="50000">
                                          <p:stCondLst>
                                            <p:cond delay="834"/>
                                          </p:stCondLst>
                                        </p:cTn>
                                        <p:tgtEl>
                                          <p:spTgt spid="5">
                                            <p:txEl>
                                              <p:pRg st="4" end="4"/>
                                            </p:txEl>
                                          </p:spTgt>
                                        </p:tgtEl>
                                      </p:cBhvr>
                                      <p:to x="100000" y="100000"/>
                                    </p:animScale>
                                    <p:animScale>
                                      <p:cBhvr>
                                        <p:cTn id="53" dur="13">
                                          <p:stCondLst>
                                            <p:cond delay="904"/>
                                          </p:stCondLst>
                                        </p:cTn>
                                        <p:tgtEl>
                                          <p:spTgt spid="5">
                                            <p:txEl>
                                              <p:pRg st="4" end="4"/>
                                            </p:txEl>
                                          </p:spTgt>
                                        </p:tgtEl>
                                      </p:cBhvr>
                                      <p:to x="100000" y="95000"/>
                                    </p:animScale>
                                    <p:animScale>
                                      <p:cBhvr>
                                        <p:cTn id="54" dur="83" decel="50000">
                                          <p:stCondLst>
                                            <p:cond delay="917"/>
                                          </p:stCondLst>
                                        </p:cTn>
                                        <p:tgtEl>
                                          <p:spTgt spid="5">
                                            <p:txEl>
                                              <p:pRg st="4" end="4"/>
                                            </p:txEl>
                                          </p:spTgt>
                                        </p:tgtEl>
                                      </p:cBhvr>
                                      <p:to x="100000" y="100000"/>
                                    </p:animScale>
                                  </p:childTnLst>
                                </p:cTn>
                              </p:par>
                            </p:childTnLst>
                          </p:cTn>
                        </p:par>
                        <p:par>
                          <p:cTn id="55" fill="hold">
                            <p:stCondLst>
                              <p:cond delay="3000"/>
                            </p:stCondLst>
                            <p:childTnLst>
                              <p:par>
                                <p:cTn id="56" presetID="26" presetClass="entr" presetSubtype="0" fill="hold" nodeType="after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Effect transition="in" filter="wipe(down)">
                                      <p:cBhvr>
                                        <p:cTn id="58" dur="290">
                                          <p:stCondLst>
                                            <p:cond delay="0"/>
                                          </p:stCondLst>
                                        </p:cTn>
                                        <p:tgtEl>
                                          <p:spTgt spid="5">
                                            <p:txEl>
                                              <p:pRg st="6" end="6"/>
                                            </p:txEl>
                                          </p:spTgt>
                                        </p:tgtEl>
                                      </p:cBhvr>
                                    </p:animEffect>
                                    <p:anim calcmode="lin" valueType="num">
                                      <p:cBhvr>
                                        <p:cTn id="59" dur="911"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5">
                                            <p:txEl>
                                              <p:pRg st="6" end="6"/>
                                            </p:txEl>
                                          </p:spTgt>
                                        </p:tgtEl>
                                        <p:attrNameLst>
                                          <p:attrName>ppt_y</p:attrName>
                                        </p:attrNameLst>
                                      </p:cBhvr>
                                      <p:tavLst>
                                        <p:tav tm="0" fmla="#ppt_y-sin(pi*$)/81">
                                          <p:val>
                                            <p:fltVal val="0"/>
                                          </p:val>
                                        </p:tav>
                                        <p:tav tm="100000">
                                          <p:val>
                                            <p:fltVal val="1"/>
                                          </p:val>
                                        </p:tav>
                                      </p:tavLst>
                                    </p:anim>
                                    <p:animScale>
                                      <p:cBhvr>
                                        <p:cTn id="64" dur="13">
                                          <p:stCondLst>
                                            <p:cond delay="325"/>
                                          </p:stCondLst>
                                        </p:cTn>
                                        <p:tgtEl>
                                          <p:spTgt spid="5">
                                            <p:txEl>
                                              <p:pRg st="6" end="6"/>
                                            </p:txEl>
                                          </p:spTgt>
                                        </p:tgtEl>
                                      </p:cBhvr>
                                      <p:to x="100000" y="60000"/>
                                    </p:animScale>
                                    <p:animScale>
                                      <p:cBhvr>
                                        <p:cTn id="65" dur="83" decel="50000">
                                          <p:stCondLst>
                                            <p:cond delay="338"/>
                                          </p:stCondLst>
                                        </p:cTn>
                                        <p:tgtEl>
                                          <p:spTgt spid="5">
                                            <p:txEl>
                                              <p:pRg st="6" end="6"/>
                                            </p:txEl>
                                          </p:spTgt>
                                        </p:tgtEl>
                                      </p:cBhvr>
                                      <p:to x="100000" y="100000"/>
                                    </p:animScale>
                                    <p:animScale>
                                      <p:cBhvr>
                                        <p:cTn id="66" dur="13">
                                          <p:stCondLst>
                                            <p:cond delay="656"/>
                                          </p:stCondLst>
                                        </p:cTn>
                                        <p:tgtEl>
                                          <p:spTgt spid="5">
                                            <p:txEl>
                                              <p:pRg st="6" end="6"/>
                                            </p:txEl>
                                          </p:spTgt>
                                        </p:tgtEl>
                                      </p:cBhvr>
                                      <p:to x="100000" y="80000"/>
                                    </p:animScale>
                                    <p:animScale>
                                      <p:cBhvr>
                                        <p:cTn id="67" dur="83" decel="50000">
                                          <p:stCondLst>
                                            <p:cond delay="669"/>
                                          </p:stCondLst>
                                        </p:cTn>
                                        <p:tgtEl>
                                          <p:spTgt spid="5">
                                            <p:txEl>
                                              <p:pRg st="6" end="6"/>
                                            </p:txEl>
                                          </p:spTgt>
                                        </p:tgtEl>
                                      </p:cBhvr>
                                      <p:to x="100000" y="100000"/>
                                    </p:animScale>
                                    <p:animScale>
                                      <p:cBhvr>
                                        <p:cTn id="68" dur="13">
                                          <p:stCondLst>
                                            <p:cond delay="821"/>
                                          </p:stCondLst>
                                        </p:cTn>
                                        <p:tgtEl>
                                          <p:spTgt spid="5">
                                            <p:txEl>
                                              <p:pRg st="6" end="6"/>
                                            </p:txEl>
                                          </p:spTgt>
                                        </p:tgtEl>
                                      </p:cBhvr>
                                      <p:to x="100000" y="90000"/>
                                    </p:animScale>
                                    <p:animScale>
                                      <p:cBhvr>
                                        <p:cTn id="69" dur="83" decel="50000">
                                          <p:stCondLst>
                                            <p:cond delay="834"/>
                                          </p:stCondLst>
                                        </p:cTn>
                                        <p:tgtEl>
                                          <p:spTgt spid="5">
                                            <p:txEl>
                                              <p:pRg st="6" end="6"/>
                                            </p:txEl>
                                          </p:spTgt>
                                        </p:tgtEl>
                                      </p:cBhvr>
                                      <p:to x="100000" y="100000"/>
                                    </p:animScale>
                                    <p:animScale>
                                      <p:cBhvr>
                                        <p:cTn id="70" dur="13">
                                          <p:stCondLst>
                                            <p:cond delay="904"/>
                                          </p:stCondLst>
                                        </p:cTn>
                                        <p:tgtEl>
                                          <p:spTgt spid="5">
                                            <p:txEl>
                                              <p:pRg st="6" end="6"/>
                                            </p:txEl>
                                          </p:spTgt>
                                        </p:tgtEl>
                                      </p:cBhvr>
                                      <p:to x="100000" y="95000"/>
                                    </p:animScale>
                                    <p:animScale>
                                      <p:cBhvr>
                                        <p:cTn id="71" dur="83" decel="50000">
                                          <p:stCondLst>
                                            <p:cond delay="917"/>
                                          </p:stCondLst>
                                        </p:cTn>
                                        <p:tgtEl>
                                          <p:spTgt spid="5">
                                            <p:txEl>
                                              <p:pRg st="6" end="6"/>
                                            </p:txEl>
                                          </p:spTgt>
                                        </p:tgtEl>
                                      </p:cBhvr>
                                      <p:to x="100000" y="100000"/>
                                    </p:animScale>
                                  </p:childTnLst>
                                </p:cTn>
                              </p:par>
                            </p:childTnLst>
                          </p:cTn>
                        </p:par>
                        <p:par>
                          <p:cTn id="72" fill="hold">
                            <p:stCondLst>
                              <p:cond delay="4000"/>
                            </p:stCondLst>
                            <p:childTnLst>
                              <p:par>
                                <p:cTn id="73" presetID="26" presetClass="entr" presetSubtype="0" fill="hold" nodeType="afterEffect">
                                  <p:stCondLst>
                                    <p:cond delay="0"/>
                                  </p:stCondLst>
                                  <p:childTnLst>
                                    <p:set>
                                      <p:cBhvr>
                                        <p:cTn id="74" dur="1" fill="hold">
                                          <p:stCondLst>
                                            <p:cond delay="0"/>
                                          </p:stCondLst>
                                        </p:cTn>
                                        <p:tgtEl>
                                          <p:spTgt spid="5">
                                            <p:txEl>
                                              <p:pRg st="8" end="8"/>
                                            </p:txEl>
                                          </p:spTgt>
                                        </p:tgtEl>
                                        <p:attrNameLst>
                                          <p:attrName>style.visibility</p:attrName>
                                        </p:attrNameLst>
                                      </p:cBhvr>
                                      <p:to>
                                        <p:strVal val="visible"/>
                                      </p:to>
                                    </p:set>
                                    <p:animEffect transition="in" filter="wipe(down)">
                                      <p:cBhvr>
                                        <p:cTn id="75" dur="290">
                                          <p:stCondLst>
                                            <p:cond delay="0"/>
                                          </p:stCondLst>
                                        </p:cTn>
                                        <p:tgtEl>
                                          <p:spTgt spid="5">
                                            <p:txEl>
                                              <p:pRg st="8" end="8"/>
                                            </p:txEl>
                                          </p:spTgt>
                                        </p:tgtEl>
                                      </p:cBhvr>
                                    </p:animEffect>
                                    <p:anim calcmode="lin" valueType="num">
                                      <p:cBhvr>
                                        <p:cTn id="76" dur="911"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77" dur="332"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78" dur="332" tmFilter="0, 0; 0.125,0.2665; 0.25,0.4; 0.375,0.465; 0.5,0.5;  0.625,0.535; 0.75,0.6; 0.875,0.7335; 1,1">
                                          <p:stCondLst>
                                            <p:cond delay="332"/>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79" dur="166" tmFilter="0, 0; 0.125,0.2665; 0.25,0.4; 0.375,0.465; 0.5,0.5;  0.625,0.535; 0.75,0.6; 0.875,0.7335; 1,1">
                                          <p:stCondLst>
                                            <p:cond delay="662"/>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80" dur="82" tmFilter="0, 0; 0.125,0.2665; 0.25,0.4; 0.375,0.465; 0.5,0.5;  0.625,0.535; 0.75,0.6; 0.875,0.7335; 1,1">
                                          <p:stCondLst>
                                            <p:cond delay="828"/>
                                          </p:stCondLst>
                                        </p:cTn>
                                        <p:tgtEl>
                                          <p:spTgt spid="5">
                                            <p:txEl>
                                              <p:pRg st="8" end="8"/>
                                            </p:txEl>
                                          </p:spTgt>
                                        </p:tgtEl>
                                        <p:attrNameLst>
                                          <p:attrName>ppt_y</p:attrName>
                                        </p:attrNameLst>
                                      </p:cBhvr>
                                      <p:tavLst>
                                        <p:tav tm="0" fmla="#ppt_y-sin(pi*$)/81">
                                          <p:val>
                                            <p:fltVal val="0"/>
                                          </p:val>
                                        </p:tav>
                                        <p:tav tm="100000">
                                          <p:val>
                                            <p:fltVal val="1"/>
                                          </p:val>
                                        </p:tav>
                                      </p:tavLst>
                                    </p:anim>
                                    <p:animScale>
                                      <p:cBhvr>
                                        <p:cTn id="81" dur="13">
                                          <p:stCondLst>
                                            <p:cond delay="325"/>
                                          </p:stCondLst>
                                        </p:cTn>
                                        <p:tgtEl>
                                          <p:spTgt spid="5">
                                            <p:txEl>
                                              <p:pRg st="8" end="8"/>
                                            </p:txEl>
                                          </p:spTgt>
                                        </p:tgtEl>
                                      </p:cBhvr>
                                      <p:to x="100000" y="60000"/>
                                    </p:animScale>
                                    <p:animScale>
                                      <p:cBhvr>
                                        <p:cTn id="82" dur="83" decel="50000">
                                          <p:stCondLst>
                                            <p:cond delay="338"/>
                                          </p:stCondLst>
                                        </p:cTn>
                                        <p:tgtEl>
                                          <p:spTgt spid="5">
                                            <p:txEl>
                                              <p:pRg st="8" end="8"/>
                                            </p:txEl>
                                          </p:spTgt>
                                        </p:tgtEl>
                                      </p:cBhvr>
                                      <p:to x="100000" y="100000"/>
                                    </p:animScale>
                                    <p:animScale>
                                      <p:cBhvr>
                                        <p:cTn id="83" dur="13">
                                          <p:stCondLst>
                                            <p:cond delay="656"/>
                                          </p:stCondLst>
                                        </p:cTn>
                                        <p:tgtEl>
                                          <p:spTgt spid="5">
                                            <p:txEl>
                                              <p:pRg st="8" end="8"/>
                                            </p:txEl>
                                          </p:spTgt>
                                        </p:tgtEl>
                                      </p:cBhvr>
                                      <p:to x="100000" y="80000"/>
                                    </p:animScale>
                                    <p:animScale>
                                      <p:cBhvr>
                                        <p:cTn id="84" dur="83" decel="50000">
                                          <p:stCondLst>
                                            <p:cond delay="669"/>
                                          </p:stCondLst>
                                        </p:cTn>
                                        <p:tgtEl>
                                          <p:spTgt spid="5">
                                            <p:txEl>
                                              <p:pRg st="8" end="8"/>
                                            </p:txEl>
                                          </p:spTgt>
                                        </p:tgtEl>
                                      </p:cBhvr>
                                      <p:to x="100000" y="100000"/>
                                    </p:animScale>
                                    <p:animScale>
                                      <p:cBhvr>
                                        <p:cTn id="85" dur="13">
                                          <p:stCondLst>
                                            <p:cond delay="821"/>
                                          </p:stCondLst>
                                        </p:cTn>
                                        <p:tgtEl>
                                          <p:spTgt spid="5">
                                            <p:txEl>
                                              <p:pRg st="8" end="8"/>
                                            </p:txEl>
                                          </p:spTgt>
                                        </p:tgtEl>
                                      </p:cBhvr>
                                      <p:to x="100000" y="90000"/>
                                    </p:animScale>
                                    <p:animScale>
                                      <p:cBhvr>
                                        <p:cTn id="86" dur="83" decel="50000">
                                          <p:stCondLst>
                                            <p:cond delay="834"/>
                                          </p:stCondLst>
                                        </p:cTn>
                                        <p:tgtEl>
                                          <p:spTgt spid="5">
                                            <p:txEl>
                                              <p:pRg st="8" end="8"/>
                                            </p:txEl>
                                          </p:spTgt>
                                        </p:tgtEl>
                                      </p:cBhvr>
                                      <p:to x="100000" y="100000"/>
                                    </p:animScale>
                                    <p:animScale>
                                      <p:cBhvr>
                                        <p:cTn id="87" dur="13">
                                          <p:stCondLst>
                                            <p:cond delay="904"/>
                                          </p:stCondLst>
                                        </p:cTn>
                                        <p:tgtEl>
                                          <p:spTgt spid="5">
                                            <p:txEl>
                                              <p:pRg st="8" end="8"/>
                                            </p:txEl>
                                          </p:spTgt>
                                        </p:tgtEl>
                                      </p:cBhvr>
                                      <p:to x="100000" y="95000"/>
                                    </p:animScale>
                                    <p:animScale>
                                      <p:cBhvr>
                                        <p:cTn id="88" dur="83" decel="50000">
                                          <p:stCondLst>
                                            <p:cond delay="917"/>
                                          </p:stCondLst>
                                        </p:cTn>
                                        <p:tgtEl>
                                          <p:spTgt spid="5">
                                            <p:txEl>
                                              <p:pRg st="8" end="8"/>
                                            </p:txEl>
                                          </p:spTgt>
                                        </p:tgtEl>
                                      </p:cBhvr>
                                      <p:to x="100000" y="100000"/>
                                    </p:animScale>
                                  </p:childTnLst>
                                </p:cTn>
                              </p:par>
                            </p:childTnLst>
                          </p:cTn>
                        </p:par>
                        <p:par>
                          <p:cTn id="89" fill="hold">
                            <p:stCondLst>
                              <p:cond delay="5000"/>
                            </p:stCondLst>
                            <p:childTnLst>
                              <p:par>
                                <p:cTn id="90" presetID="26" presetClass="entr" presetSubtype="0" fill="hold" nodeType="afterEffect">
                                  <p:stCondLst>
                                    <p:cond delay="0"/>
                                  </p:stCondLst>
                                  <p:childTnLst>
                                    <p:set>
                                      <p:cBhvr>
                                        <p:cTn id="91" dur="1" fill="hold">
                                          <p:stCondLst>
                                            <p:cond delay="0"/>
                                          </p:stCondLst>
                                        </p:cTn>
                                        <p:tgtEl>
                                          <p:spTgt spid="5">
                                            <p:txEl>
                                              <p:pRg st="10" end="10"/>
                                            </p:txEl>
                                          </p:spTgt>
                                        </p:tgtEl>
                                        <p:attrNameLst>
                                          <p:attrName>style.visibility</p:attrName>
                                        </p:attrNameLst>
                                      </p:cBhvr>
                                      <p:to>
                                        <p:strVal val="visible"/>
                                      </p:to>
                                    </p:set>
                                    <p:animEffect transition="in" filter="wipe(down)">
                                      <p:cBhvr>
                                        <p:cTn id="92" dur="290">
                                          <p:stCondLst>
                                            <p:cond delay="0"/>
                                          </p:stCondLst>
                                        </p:cTn>
                                        <p:tgtEl>
                                          <p:spTgt spid="5">
                                            <p:txEl>
                                              <p:pRg st="10" end="10"/>
                                            </p:txEl>
                                          </p:spTgt>
                                        </p:tgtEl>
                                      </p:cBhvr>
                                    </p:animEffect>
                                    <p:anim calcmode="lin" valueType="num">
                                      <p:cBhvr>
                                        <p:cTn id="93" dur="911"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94" dur="332"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95" dur="332" tmFilter="0, 0; 0.125,0.2665; 0.25,0.4; 0.375,0.465; 0.5,0.5;  0.625,0.535; 0.75,0.6; 0.875,0.7335; 1,1">
                                          <p:stCondLst>
                                            <p:cond delay="332"/>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96" dur="166" tmFilter="0, 0; 0.125,0.2665; 0.25,0.4; 0.375,0.465; 0.5,0.5;  0.625,0.535; 0.75,0.6; 0.875,0.7335; 1,1">
                                          <p:stCondLst>
                                            <p:cond delay="662"/>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97" dur="82" tmFilter="0, 0; 0.125,0.2665; 0.25,0.4; 0.375,0.465; 0.5,0.5;  0.625,0.535; 0.75,0.6; 0.875,0.7335; 1,1">
                                          <p:stCondLst>
                                            <p:cond delay="828"/>
                                          </p:stCondLst>
                                        </p:cTn>
                                        <p:tgtEl>
                                          <p:spTgt spid="5">
                                            <p:txEl>
                                              <p:pRg st="10" end="10"/>
                                            </p:txEl>
                                          </p:spTgt>
                                        </p:tgtEl>
                                        <p:attrNameLst>
                                          <p:attrName>ppt_y</p:attrName>
                                        </p:attrNameLst>
                                      </p:cBhvr>
                                      <p:tavLst>
                                        <p:tav tm="0" fmla="#ppt_y-sin(pi*$)/81">
                                          <p:val>
                                            <p:fltVal val="0"/>
                                          </p:val>
                                        </p:tav>
                                        <p:tav tm="100000">
                                          <p:val>
                                            <p:fltVal val="1"/>
                                          </p:val>
                                        </p:tav>
                                      </p:tavLst>
                                    </p:anim>
                                    <p:animScale>
                                      <p:cBhvr>
                                        <p:cTn id="98" dur="13">
                                          <p:stCondLst>
                                            <p:cond delay="325"/>
                                          </p:stCondLst>
                                        </p:cTn>
                                        <p:tgtEl>
                                          <p:spTgt spid="5">
                                            <p:txEl>
                                              <p:pRg st="10" end="10"/>
                                            </p:txEl>
                                          </p:spTgt>
                                        </p:tgtEl>
                                      </p:cBhvr>
                                      <p:to x="100000" y="60000"/>
                                    </p:animScale>
                                    <p:animScale>
                                      <p:cBhvr>
                                        <p:cTn id="99" dur="83" decel="50000">
                                          <p:stCondLst>
                                            <p:cond delay="338"/>
                                          </p:stCondLst>
                                        </p:cTn>
                                        <p:tgtEl>
                                          <p:spTgt spid="5">
                                            <p:txEl>
                                              <p:pRg st="10" end="10"/>
                                            </p:txEl>
                                          </p:spTgt>
                                        </p:tgtEl>
                                      </p:cBhvr>
                                      <p:to x="100000" y="100000"/>
                                    </p:animScale>
                                    <p:animScale>
                                      <p:cBhvr>
                                        <p:cTn id="100" dur="13">
                                          <p:stCondLst>
                                            <p:cond delay="656"/>
                                          </p:stCondLst>
                                        </p:cTn>
                                        <p:tgtEl>
                                          <p:spTgt spid="5">
                                            <p:txEl>
                                              <p:pRg st="10" end="10"/>
                                            </p:txEl>
                                          </p:spTgt>
                                        </p:tgtEl>
                                      </p:cBhvr>
                                      <p:to x="100000" y="80000"/>
                                    </p:animScale>
                                    <p:animScale>
                                      <p:cBhvr>
                                        <p:cTn id="101" dur="83" decel="50000">
                                          <p:stCondLst>
                                            <p:cond delay="669"/>
                                          </p:stCondLst>
                                        </p:cTn>
                                        <p:tgtEl>
                                          <p:spTgt spid="5">
                                            <p:txEl>
                                              <p:pRg st="10" end="10"/>
                                            </p:txEl>
                                          </p:spTgt>
                                        </p:tgtEl>
                                      </p:cBhvr>
                                      <p:to x="100000" y="100000"/>
                                    </p:animScale>
                                    <p:animScale>
                                      <p:cBhvr>
                                        <p:cTn id="102" dur="13">
                                          <p:stCondLst>
                                            <p:cond delay="821"/>
                                          </p:stCondLst>
                                        </p:cTn>
                                        <p:tgtEl>
                                          <p:spTgt spid="5">
                                            <p:txEl>
                                              <p:pRg st="10" end="10"/>
                                            </p:txEl>
                                          </p:spTgt>
                                        </p:tgtEl>
                                      </p:cBhvr>
                                      <p:to x="100000" y="90000"/>
                                    </p:animScale>
                                    <p:animScale>
                                      <p:cBhvr>
                                        <p:cTn id="103" dur="83" decel="50000">
                                          <p:stCondLst>
                                            <p:cond delay="834"/>
                                          </p:stCondLst>
                                        </p:cTn>
                                        <p:tgtEl>
                                          <p:spTgt spid="5">
                                            <p:txEl>
                                              <p:pRg st="10" end="10"/>
                                            </p:txEl>
                                          </p:spTgt>
                                        </p:tgtEl>
                                      </p:cBhvr>
                                      <p:to x="100000" y="100000"/>
                                    </p:animScale>
                                    <p:animScale>
                                      <p:cBhvr>
                                        <p:cTn id="104" dur="13">
                                          <p:stCondLst>
                                            <p:cond delay="904"/>
                                          </p:stCondLst>
                                        </p:cTn>
                                        <p:tgtEl>
                                          <p:spTgt spid="5">
                                            <p:txEl>
                                              <p:pRg st="10" end="10"/>
                                            </p:txEl>
                                          </p:spTgt>
                                        </p:tgtEl>
                                      </p:cBhvr>
                                      <p:to x="100000" y="95000"/>
                                    </p:animScale>
                                    <p:animScale>
                                      <p:cBhvr>
                                        <p:cTn id="105" dur="83" decel="50000">
                                          <p:stCondLst>
                                            <p:cond delay="917"/>
                                          </p:stCondLst>
                                        </p:cTn>
                                        <p:tgtEl>
                                          <p:spTgt spid="5">
                                            <p:txEl>
                                              <p:pRg st="10" end="10"/>
                                            </p:txEl>
                                          </p:spTgt>
                                        </p:tgtEl>
                                      </p:cBhvr>
                                      <p:to x="100000" y="100000"/>
                                    </p:animScale>
                                  </p:childTnLst>
                                </p:cTn>
                              </p:par>
                            </p:childTnLst>
                          </p:cTn>
                        </p:par>
                        <p:par>
                          <p:cTn id="106" fill="hold">
                            <p:stCondLst>
                              <p:cond delay="6000"/>
                            </p:stCondLst>
                            <p:childTnLst>
                              <p:par>
                                <p:cTn id="107" presetID="26" presetClass="entr" presetSubtype="0" fill="hold" nodeType="afterEffect">
                                  <p:stCondLst>
                                    <p:cond delay="0"/>
                                  </p:stCondLst>
                                  <p:childTnLst>
                                    <p:set>
                                      <p:cBhvr>
                                        <p:cTn id="108" dur="1" fill="hold">
                                          <p:stCondLst>
                                            <p:cond delay="0"/>
                                          </p:stCondLst>
                                        </p:cTn>
                                        <p:tgtEl>
                                          <p:spTgt spid="5">
                                            <p:txEl>
                                              <p:pRg st="12" end="12"/>
                                            </p:txEl>
                                          </p:spTgt>
                                        </p:tgtEl>
                                        <p:attrNameLst>
                                          <p:attrName>style.visibility</p:attrName>
                                        </p:attrNameLst>
                                      </p:cBhvr>
                                      <p:to>
                                        <p:strVal val="visible"/>
                                      </p:to>
                                    </p:set>
                                    <p:animEffect transition="in" filter="wipe(down)">
                                      <p:cBhvr>
                                        <p:cTn id="109" dur="290">
                                          <p:stCondLst>
                                            <p:cond delay="0"/>
                                          </p:stCondLst>
                                        </p:cTn>
                                        <p:tgtEl>
                                          <p:spTgt spid="5">
                                            <p:txEl>
                                              <p:pRg st="12" end="12"/>
                                            </p:txEl>
                                          </p:spTgt>
                                        </p:tgtEl>
                                      </p:cBhvr>
                                    </p:animEffect>
                                    <p:anim calcmode="lin" valueType="num">
                                      <p:cBhvr>
                                        <p:cTn id="110" dur="911"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111" dur="332"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112" dur="332" tmFilter="0, 0; 0.125,0.2665; 0.25,0.4; 0.375,0.465; 0.5,0.5;  0.625,0.535; 0.75,0.6; 0.875,0.7335; 1,1">
                                          <p:stCondLst>
                                            <p:cond delay="332"/>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113" dur="166" tmFilter="0, 0; 0.125,0.2665; 0.25,0.4; 0.375,0.465; 0.5,0.5;  0.625,0.535; 0.75,0.6; 0.875,0.7335; 1,1">
                                          <p:stCondLst>
                                            <p:cond delay="662"/>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114" dur="82" tmFilter="0, 0; 0.125,0.2665; 0.25,0.4; 0.375,0.465; 0.5,0.5;  0.625,0.535; 0.75,0.6; 0.875,0.7335; 1,1">
                                          <p:stCondLst>
                                            <p:cond delay="828"/>
                                          </p:stCondLst>
                                        </p:cTn>
                                        <p:tgtEl>
                                          <p:spTgt spid="5">
                                            <p:txEl>
                                              <p:pRg st="12" end="12"/>
                                            </p:txEl>
                                          </p:spTgt>
                                        </p:tgtEl>
                                        <p:attrNameLst>
                                          <p:attrName>ppt_y</p:attrName>
                                        </p:attrNameLst>
                                      </p:cBhvr>
                                      <p:tavLst>
                                        <p:tav tm="0" fmla="#ppt_y-sin(pi*$)/81">
                                          <p:val>
                                            <p:fltVal val="0"/>
                                          </p:val>
                                        </p:tav>
                                        <p:tav tm="100000">
                                          <p:val>
                                            <p:fltVal val="1"/>
                                          </p:val>
                                        </p:tav>
                                      </p:tavLst>
                                    </p:anim>
                                    <p:animScale>
                                      <p:cBhvr>
                                        <p:cTn id="115" dur="13">
                                          <p:stCondLst>
                                            <p:cond delay="325"/>
                                          </p:stCondLst>
                                        </p:cTn>
                                        <p:tgtEl>
                                          <p:spTgt spid="5">
                                            <p:txEl>
                                              <p:pRg st="12" end="12"/>
                                            </p:txEl>
                                          </p:spTgt>
                                        </p:tgtEl>
                                      </p:cBhvr>
                                      <p:to x="100000" y="60000"/>
                                    </p:animScale>
                                    <p:animScale>
                                      <p:cBhvr>
                                        <p:cTn id="116" dur="83" decel="50000">
                                          <p:stCondLst>
                                            <p:cond delay="338"/>
                                          </p:stCondLst>
                                        </p:cTn>
                                        <p:tgtEl>
                                          <p:spTgt spid="5">
                                            <p:txEl>
                                              <p:pRg st="12" end="12"/>
                                            </p:txEl>
                                          </p:spTgt>
                                        </p:tgtEl>
                                      </p:cBhvr>
                                      <p:to x="100000" y="100000"/>
                                    </p:animScale>
                                    <p:animScale>
                                      <p:cBhvr>
                                        <p:cTn id="117" dur="13">
                                          <p:stCondLst>
                                            <p:cond delay="656"/>
                                          </p:stCondLst>
                                        </p:cTn>
                                        <p:tgtEl>
                                          <p:spTgt spid="5">
                                            <p:txEl>
                                              <p:pRg st="12" end="12"/>
                                            </p:txEl>
                                          </p:spTgt>
                                        </p:tgtEl>
                                      </p:cBhvr>
                                      <p:to x="100000" y="80000"/>
                                    </p:animScale>
                                    <p:animScale>
                                      <p:cBhvr>
                                        <p:cTn id="118" dur="83" decel="50000">
                                          <p:stCondLst>
                                            <p:cond delay="669"/>
                                          </p:stCondLst>
                                        </p:cTn>
                                        <p:tgtEl>
                                          <p:spTgt spid="5">
                                            <p:txEl>
                                              <p:pRg st="12" end="12"/>
                                            </p:txEl>
                                          </p:spTgt>
                                        </p:tgtEl>
                                      </p:cBhvr>
                                      <p:to x="100000" y="100000"/>
                                    </p:animScale>
                                    <p:animScale>
                                      <p:cBhvr>
                                        <p:cTn id="119" dur="13">
                                          <p:stCondLst>
                                            <p:cond delay="821"/>
                                          </p:stCondLst>
                                        </p:cTn>
                                        <p:tgtEl>
                                          <p:spTgt spid="5">
                                            <p:txEl>
                                              <p:pRg st="12" end="12"/>
                                            </p:txEl>
                                          </p:spTgt>
                                        </p:tgtEl>
                                      </p:cBhvr>
                                      <p:to x="100000" y="90000"/>
                                    </p:animScale>
                                    <p:animScale>
                                      <p:cBhvr>
                                        <p:cTn id="120" dur="83" decel="50000">
                                          <p:stCondLst>
                                            <p:cond delay="834"/>
                                          </p:stCondLst>
                                        </p:cTn>
                                        <p:tgtEl>
                                          <p:spTgt spid="5">
                                            <p:txEl>
                                              <p:pRg st="12" end="12"/>
                                            </p:txEl>
                                          </p:spTgt>
                                        </p:tgtEl>
                                      </p:cBhvr>
                                      <p:to x="100000" y="100000"/>
                                    </p:animScale>
                                    <p:animScale>
                                      <p:cBhvr>
                                        <p:cTn id="121" dur="13">
                                          <p:stCondLst>
                                            <p:cond delay="904"/>
                                          </p:stCondLst>
                                        </p:cTn>
                                        <p:tgtEl>
                                          <p:spTgt spid="5">
                                            <p:txEl>
                                              <p:pRg st="12" end="12"/>
                                            </p:txEl>
                                          </p:spTgt>
                                        </p:tgtEl>
                                      </p:cBhvr>
                                      <p:to x="100000" y="95000"/>
                                    </p:animScale>
                                    <p:animScale>
                                      <p:cBhvr>
                                        <p:cTn id="122" dur="83" decel="50000">
                                          <p:stCondLst>
                                            <p:cond delay="917"/>
                                          </p:stCondLst>
                                        </p:cTn>
                                        <p:tgtEl>
                                          <p:spTgt spid="5">
                                            <p:txEl>
                                              <p:pRg st="12" end="12"/>
                                            </p:txEl>
                                          </p:spTgt>
                                        </p:tgtEl>
                                      </p:cBhvr>
                                      <p:to x="100000" y="100000"/>
                                    </p:animScale>
                                  </p:childTnLst>
                                </p:cTn>
                              </p:par>
                            </p:childTnLst>
                          </p:cTn>
                        </p:par>
                        <p:par>
                          <p:cTn id="123" fill="hold">
                            <p:stCondLst>
                              <p:cond delay="7000"/>
                            </p:stCondLst>
                            <p:childTnLst>
                              <p:par>
                                <p:cTn id="124" presetID="26" presetClass="entr" presetSubtype="0" fill="hold" nodeType="afterEffect">
                                  <p:stCondLst>
                                    <p:cond delay="0"/>
                                  </p:stCondLst>
                                  <p:childTnLst>
                                    <p:set>
                                      <p:cBhvr>
                                        <p:cTn id="125" dur="1" fill="hold">
                                          <p:stCondLst>
                                            <p:cond delay="0"/>
                                          </p:stCondLst>
                                        </p:cTn>
                                        <p:tgtEl>
                                          <p:spTgt spid="5">
                                            <p:txEl>
                                              <p:pRg st="14" end="14"/>
                                            </p:txEl>
                                          </p:spTgt>
                                        </p:tgtEl>
                                        <p:attrNameLst>
                                          <p:attrName>style.visibility</p:attrName>
                                        </p:attrNameLst>
                                      </p:cBhvr>
                                      <p:to>
                                        <p:strVal val="visible"/>
                                      </p:to>
                                    </p:set>
                                    <p:animEffect transition="in" filter="wipe(down)">
                                      <p:cBhvr>
                                        <p:cTn id="126" dur="290">
                                          <p:stCondLst>
                                            <p:cond delay="0"/>
                                          </p:stCondLst>
                                        </p:cTn>
                                        <p:tgtEl>
                                          <p:spTgt spid="5">
                                            <p:txEl>
                                              <p:pRg st="14" end="14"/>
                                            </p:txEl>
                                          </p:spTgt>
                                        </p:tgtEl>
                                      </p:cBhvr>
                                    </p:animEffect>
                                    <p:anim calcmode="lin" valueType="num">
                                      <p:cBhvr>
                                        <p:cTn id="127" dur="911" tmFilter="0,0; 0.14,0.36; 0.43,0.73; 0.71,0.91; 1.0,1.0">
                                          <p:stCondLst>
                                            <p:cond delay="0"/>
                                          </p:stCondLst>
                                        </p:cTn>
                                        <p:tgtEl>
                                          <p:spTgt spid="5">
                                            <p:txEl>
                                              <p:pRg st="14" end="14"/>
                                            </p:txEl>
                                          </p:spTgt>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5">
                                            <p:txEl>
                                              <p:pRg st="14" end="14"/>
                                            </p:txEl>
                                          </p:spTgt>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5">
                                            <p:txEl>
                                              <p:pRg st="14" end="14"/>
                                            </p:txEl>
                                          </p:spTgt>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5">
                                            <p:txEl>
                                              <p:pRg st="14" end="14"/>
                                            </p:txEl>
                                          </p:spTgt>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5">
                                            <p:txEl>
                                              <p:pRg st="14" end="14"/>
                                            </p:txEl>
                                          </p:spTgt>
                                        </p:tgtEl>
                                        <p:attrNameLst>
                                          <p:attrName>ppt_y</p:attrName>
                                        </p:attrNameLst>
                                      </p:cBhvr>
                                      <p:tavLst>
                                        <p:tav tm="0" fmla="#ppt_y-sin(pi*$)/81">
                                          <p:val>
                                            <p:fltVal val="0"/>
                                          </p:val>
                                        </p:tav>
                                        <p:tav tm="100000">
                                          <p:val>
                                            <p:fltVal val="1"/>
                                          </p:val>
                                        </p:tav>
                                      </p:tavLst>
                                    </p:anim>
                                    <p:animScale>
                                      <p:cBhvr>
                                        <p:cTn id="132" dur="13">
                                          <p:stCondLst>
                                            <p:cond delay="325"/>
                                          </p:stCondLst>
                                        </p:cTn>
                                        <p:tgtEl>
                                          <p:spTgt spid="5">
                                            <p:txEl>
                                              <p:pRg st="14" end="14"/>
                                            </p:txEl>
                                          </p:spTgt>
                                        </p:tgtEl>
                                      </p:cBhvr>
                                      <p:to x="100000" y="60000"/>
                                    </p:animScale>
                                    <p:animScale>
                                      <p:cBhvr>
                                        <p:cTn id="133" dur="83" decel="50000">
                                          <p:stCondLst>
                                            <p:cond delay="338"/>
                                          </p:stCondLst>
                                        </p:cTn>
                                        <p:tgtEl>
                                          <p:spTgt spid="5">
                                            <p:txEl>
                                              <p:pRg st="14" end="14"/>
                                            </p:txEl>
                                          </p:spTgt>
                                        </p:tgtEl>
                                      </p:cBhvr>
                                      <p:to x="100000" y="100000"/>
                                    </p:animScale>
                                    <p:animScale>
                                      <p:cBhvr>
                                        <p:cTn id="134" dur="13">
                                          <p:stCondLst>
                                            <p:cond delay="656"/>
                                          </p:stCondLst>
                                        </p:cTn>
                                        <p:tgtEl>
                                          <p:spTgt spid="5">
                                            <p:txEl>
                                              <p:pRg st="14" end="14"/>
                                            </p:txEl>
                                          </p:spTgt>
                                        </p:tgtEl>
                                      </p:cBhvr>
                                      <p:to x="100000" y="80000"/>
                                    </p:animScale>
                                    <p:animScale>
                                      <p:cBhvr>
                                        <p:cTn id="135" dur="83" decel="50000">
                                          <p:stCondLst>
                                            <p:cond delay="669"/>
                                          </p:stCondLst>
                                        </p:cTn>
                                        <p:tgtEl>
                                          <p:spTgt spid="5">
                                            <p:txEl>
                                              <p:pRg st="14" end="14"/>
                                            </p:txEl>
                                          </p:spTgt>
                                        </p:tgtEl>
                                      </p:cBhvr>
                                      <p:to x="100000" y="100000"/>
                                    </p:animScale>
                                    <p:animScale>
                                      <p:cBhvr>
                                        <p:cTn id="136" dur="13">
                                          <p:stCondLst>
                                            <p:cond delay="821"/>
                                          </p:stCondLst>
                                        </p:cTn>
                                        <p:tgtEl>
                                          <p:spTgt spid="5">
                                            <p:txEl>
                                              <p:pRg st="14" end="14"/>
                                            </p:txEl>
                                          </p:spTgt>
                                        </p:tgtEl>
                                      </p:cBhvr>
                                      <p:to x="100000" y="90000"/>
                                    </p:animScale>
                                    <p:animScale>
                                      <p:cBhvr>
                                        <p:cTn id="137" dur="83" decel="50000">
                                          <p:stCondLst>
                                            <p:cond delay="834"/>
                                          </p:stCondLst>
                                        </p:cTn>
                                        <p:tgtEl>
                                          <p:spTgt spid="5">
                                            <p:txEl>
                                              <p:pRg st="14" end="14"/>
                                            </p:txEl>
                                          </p:spTgt>
                                        </p:tgtEl>
                                      </p:cBhvr>
                                      <p:to x="100000" y="100000"/>
                                    </p:animScale>
                                    <p:animScale>
                                      <p:cBhvr>
                                        <p:cTn id="138" dur="13">
                                          <p:stCondLst>
                                            <p:cond delay="904"/>
                                          </p:stCondLst>
                                        </p:cTn>
                                        <p:tgtEl>
                                          <p:spTgt spid="5">
                                            <p:txEl>
                                              <p:pRg st="14" end="14"/>
                                            </p:txEl>
                                          </p:spTgt>
                                        </p:tgtEl>
                                      </p:cBhvr>
                                      <p:to x="100000" y="95000"/>
                                    </p:animScale>
                                    <p:animScale>
                                      <p:cBhvr>
                                        <p:cTn id="139" dur="83" decel="50000">
                                          <p:stCondLst>
                                            <p:cond delay="917"/>
                                          </p:stCondLst>
                                        </p:cTn>
                                        <p:tgtEl>
                                          <p:spTgt spid="5">
                                            <p:txEl>
                                              <p:pRg st="14" end="14"/>
                                            </p:txEl>
                                          </p:spTgt>
                                        </p:tgtEl>
                                      </p:cBhvr>
                                      <p:to x="100000" y="100000"/>
                                    </p:animScale>
                                  </p:childTnLst>
                                </p:cTn>
                              </p:par>
                            </p:childTnLst>
                          </p:cTn>
                        </p:par>
                        <p:par>
                          <p:cTn id="140" fill="hold">
                            <p:stCondLst>
                              <p:cond delay="8000"/>
                            </p:stCondLst>
                            <p:childTnLst>
                              <p:par>
                                <p:cTn id="141" presetID="26" presetClass="entr" presetSubtype="0" fill="hold" nodeType="afterEffect">
                                  <p:stCondLst>
                                    <p:cond delay="0"/>
                                  </p:stCondLst>
                                  <p:childTnLst>
                                    <p:set>
                                      <p:cBhvr>
                                        <p:cTn id="142" dur="1" fill="hold">
                                          <p:stCondLst>
                                            <p:cond delay="0"/>
                                          </p:stCondLst>
                                        </p:cTn>
                                        <p:tgtEl>
                                          <p:spTgt spid="5">
                                            <p:txEl>
                                              <p:pRg st="15" end="15"/>
                                            </p:txEl>
                                          </p:spTgt>
                                        </p:tgtEl>
                                        <p:attrNameLst>
                                          <p:attrName>style.visibility</p:attrName>
                                        </p:attrNameLst>
                                      </p:cBhvr>
                                      <p:to>
                                        <p:strVal val="visible"/>
                                      </p:to>
                                    </p:set>
                                    <p:animEffect transition="in" filter="wipe(down)">
                                      <p:cBhvr>
                                        <p:cTn id="143" dur="290">
                                          <p:stCondLst>
                                            <p:cond delay="0"/>
                                          </p:stCondLst>
                                        </p:cTn>
                                        <p:tgtEl>
                                          <p:spTgt spid="5">
                                            <p:txEl>
                                              <p:pRg st="15" end="15"/>
                                            </p:txEl>
                                          </p:spTgt>
                                        </p:tgtEl>
                                      </p:cBhvr>
                                    </p:animEffect>
                                    <p:anim calcmode="lin" valueType="num">
                                      <p:cBhvr>
                                        <p:cTn id="144" dur="911" tmFilter="0,0; 0.14,0.36; 0.43,0.73; 0.71,0.91; 1.0,1.0">
                                          <p:stCondLst>
                                            <p:cond delay="0"/>
                                          </p:stCondLst>
                                        </p:cTn>
                                        <p:tgtEl>
                                          <p:spTgt spid="5">
                                            <p:txEl>
                                              <p:pRg st="15" end="15"/>
                                            </p:txEl>
                                          </p:spTgt>
                                        </p:tgtEl>
                                        <p:attrNameLst>
                                          <p:attrName>ppt_x</p:attrName>
                                        </p:attrNameLst>
                                      </p:cBhvr>
                                      <p:tavLst>
                                        <p:tav tm="0">
                                          <p:val>
                                            <p:strVal val="#ppt_x-0.25"/>
                                          </p:val>
                                        </p:tav>
                                        <p:tav tm="100000">
                                          <p:val>
                                            <p:strVal val="#ppt_x"/>
                                          </p:val>
                                        </p:tav>
                                      </p:tavLst>
                                    </p:anim>
                                    <p:anim calcmode="lin" valueType="num">
                                      <p:cBhvr>
                                        <p:cTn id="145" dur="332" tmFilter="0.0,0.0; 0.25,0.07; 0.50,0.2; 0.75,0.467; 1.0,1.0">
                                          <p:stCondLst>
                                            <p:cond delay="0"/>
                                          </p:stCondLst>
                                        </p:cTn>
                                        <p:tgtEl>
                                          <p:spTgt spid="5">
                                            <p:txEl>
                                              <p:pRg st="15" end="15"/>
                                            </p:txEl>
                                          </p:spTgt>
                                        </p:tgtEl>
                                        <p:attrNameLst>
                                          <p:attrName>ppt_y</p:attrName>
                                        </p:attrNameLst>
                                      </p:cBhvr>
                                      <p:tavLst>
                                        <p:tav tm="0" fmla="#ppt_y-sin(pi*$)/3">
                                          <p:val>
                                            <p:fltVal val="0.5"/>
                                          </p:val>
                                        </p:tav>
                                        <p:tav tm="100000">
                                          <p:val>
                                            <p:fltVal val="1"/>
                                          </p:val>
                                        </p:tav>
                                      </p:tavLst>
                                    </p:anim>
                                    <p:anim calcmode="lin" valueType="num">
                                      <p:cBhvr>
                                        <p:cTn id="146" dur="332" tmFilter="0, 0; 0.125,0.2665; 0.25,0.4; 0.375,0.465; 0.5,0.5;  0.625,0.535; 0.75,0.6; 0.875,0.7335; 1,1">
                                          <p:stCondLst>
                                            <p:cond delay="332"/>
                                          </p:stCondLst>
                                        </p:cTn>
                                        <p:tgtEl>
                                          <p:spTgt spid="5">
                                            <p:txEl>
                                              <p:pRg st="15" end="15"/>
                                            </p:txEl>
                                          </p:spTgt>
                                        </p:tgtEl>
                                        <p:attrNameLst>
                                          <p:attrName>ppt_y</p:attrName>
                                        </p:attrNameLst>
                                      </p:cBhvr>
                                      <p:tavLst>
                                        <p:tav tm="0" fmla="#ppt_y-sin(pi*$)/9">
                                          <p:val>
                                            <p:fltVal val="0"/>
                                          </p:val>
                                        </p:tav>
                                        <p:tav tm="100000">
                                          <p:val>
                                            <p:fltVal val="1"/>
                                          </p:val>
                                        </p:tav>
                                      </p:tavLst>
                                    </p:anim>
                                    <p:anim calcmode="lin" valueType="num">
                                      <p:cBhvr>
                                        <p:cTn id="147" dur="166" tmFilter="0, 0; 0.125,0.2665; 0.25,0.4; 0.375,0.465; 0.5,0.5;  0.625,0.535; 0.75,0.6; 0.875,0.7335; 1,1">
                                          <p:stCondLst>
                                            <p:cond delay="662"/>
                                          </p:stCondLst>
                                        </p:cTn>
                                        <p:tgtEl>
                                          <p:spTgt spid="5">
                                            <p:txEl>
                                              <p:pRg st="15" end="15"/>
                                            </p:txEl>
                                          </p:spTgt>
                                        </p:tgtEl>
                                        <p:attrNameLst>
                                          <p:attrName>ppt_y</p:attrName>
                                        </p:attrNameLst>
                                      </p:cBhvr>
                                      <p:tavLst>
                                        <p:tav tm="0" fmla="#ppt_y-sin(pi*$)/27">
                                          <p:val>
                                            <p:fltVal val="0"/>
                                          </p:val>
                                        </p:tav>
                                        <p:tav tm="100000">
                                          <p:val>
                                            <p:fltVal val="1"/>
                                          </p:val>
                                        </p:tav>
                                      </p:tavLst>
                                    </p:anim>
                                    <p:anim calcmode="lin" valueType="num">
                                      <p:cBhvr>
                                        <p:cTn id="148" dur="82" tmFilter="0, 0; 0.125,0.2665; 0.25,0.4; 0.375,0.465; 0.5,0.5;  0.625,0.535; 0.75,0.6; 0.875,0.7335; 1,1">
                                          <p:stCondLst>
                                            <p:cond delay="828"/>
                                          </p:stCondLst>
                                        </p:cTn>
                                        <p:tgtEl>
                                          <p:spTgt spid="5">
                                            <p:txEl>
                                              <p:pRg st="15" end="15"/>
                                            </p:txEl>
                                          </p:spTgt>
                                        </p:tgtEl>
                                        <p:attrNameLst>
                                          <p:attrName>ppt_y</p:attrName>
                                        </p:attrNameLst>
                                      </p:cBhvr>
                                      <p:tavLst>
                                        <p:tav tm="0" fmla="#ppt_y-sin(pi*$)/81">
                                          <p:val>
                                            <p:fltVal val="0"/>
                                          </p:val>
                                        </p:tav>
                                        <p:tav tm="100000">
                                          <p:val>
                                            <p:fltVal val="1"/>
                                          </p:val>
                                        </p:tav>
                                      </p:tavLst>
                                    </p:anim>
                                    <p:animScale>
                                      <p:cBhvr>
                                        <p:cTn id="149" dur="13">
                                          <p:stCondLst>
                                            <p:cond delay="325"/>
                                          </p:stCondLst>
                                        </p:cTn>
                                        <p:tgtEl>
                                          <p:spTgt spid="5">
                                            <p:txEl>
                                              <p:pRg st="15" end="15"/>
                                            </p:txEl>
                                          </p:spTgt>
                                        </p:tgtEl>
                                      </p:cBhvr>
                                      <p:to x="100000" y="60000"/>
                                    </p:animScale>
                                    <p:animScale>
                                      <p:cBhvr>
                                        <p:cTn id="150" dur="83" decel="50000">
                                          <p:stCondLst>
                                            <p:cond delay="338"/>
                                          </p:stCondLst>
                                        </p:cTn>
                                        <p:tgtEl>
                                          <p:spTgt spid="5">
                                            <p:txEl>
                                              <p:pRg st="15" end="15"/>
                                            </p:txEl>
                                          </p:spTgt>
                                        </p:tgtEl>
                                      </p:cBhvr>
                                      <p:to x="100000" y="100000"/>
                                    </p:animScale>
                                    <p:animScale>
                                      <p:cBhvr>
                                        <p:cTn id="151" dur="13">
                                          <p:stCondLst>
                                            <p:cond delay="656"/>
                                          </p:stCondLst>
                                        </p:cTn>
                                        <p:tgtEl>
                                          <p:spTgt spid="5">
                                            <p:txEl>
                                              <p:pRg st="15" end="15"/>
                                            </p:txEl>
                                          </p:spTgt>
                                        </p:tgtEl>
                                      </p:cBhvr>
                                      <p:to x="100000" y="80000"/>
                                    </p:animScale>
                                    <p:animScale>
                                      <p:cBhvr>
                                        <p:cTn id="152" dur="83" decel="50000">
                                          <p:stCondLst>
                                            <p:cond delay="669"/>
                                          </p:stCondLst>
                                        </p:cTn>
                                        <p:tgtEl>
                                          <p:spTgt spid="5">
                                            <p:txEl>
                                              <p:pRg st="15" end="15"/>
                                            </p:txEl>
                                          </p:spTgt>
                                        </p:tgtEl>
                                      </p:cBhvr>
                                      <p:to x="100000" y="100000"/>
                                    </p:animScale>
                                    <p:animScale>
                                      <p:cBhvr>
                                        <p:cTn id="153" dur="13">
                                          <p:stCondLst>
                                            <p:cond delay="821"/>
                                          </p:stCondLst>
                                        </p:cTn>
                                        <p:tgtEl>
                                          <p:spTgt spid="5">
                                            <p:txEl>
                                              <p:pRg st="15" end="15"/>
                                            </p:txEl>
                                          </p:spTgt>
                                        </p:tgtEl>
                                      </p:cBhvr>
                                      <p:to x="100000" y="90000"/>
                                    </p:animScale>
                                    <p:animScale>
                                      <p:cBhvr>
                                        <p:cTn id="154" dur="83" decel="50000">
                                          <p:stCondLst>
                                            <p:cond delay="834"/>
                                          </p:stCondLst>
                                        </p:cTn>
                                        <p:tgtEl>
                                          <p:spTgt spid="5">
                                            <p:txEl>
                                              <p:pRg st="15" end="15"/>
                                            </p:txEl>
                                          </p:spTgt>
                                        </p:tgtEl>
                                      </p:cBhvr>
                                      <p:to x="100000" y="100000"/>
                                    </p:animScale>
                                    <p:animScale>
                                      <p:cBhvr>
                                        <p:cTn id="155" dur="13">
                                          <p:stCondLst>
                                            <p:cond delay="904"/>
                                          </p:stCondLst>
                                        </p:cTn>
                                        <p:tgtEl>
                                          <p:spTgt spid="5">
                                            <p:txEl>
                                              <p:pRg st="15" end="15"/>
                                            </p:txEl>
                                          </p:spTgt>
                                        </p:tgtEl>
                                      </p:cBhvr>
                                      <p:to x="100000" y="95000"/>
                                    </p:animScale>
                                    <p:animScale>
                                      <p:cBhvr>
                                        <p:cTn id="156" dur="83" decel="50000">
                                          <p:stCondLst>
                                            <p:cond delay="917"/>
                                          </p:stCondLst>
                                        </p:cTn>
                                        <p:tgtEl>
                                          <p:spTgt spid="5">
                                            <p:txEl>
                                              <p:pRg st="15" end="1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E:\Documents and Settings\talatori\Desktop\download (1).jpg"/>
          <p:cNvPicPr>
            <a:picLocks noChangeAspect="1" noChangeArrowheads="1"/>
          </p:cNvPicPr>
          <p:nvPr/>
        </p:nvPicPr>
        <p:blipFill>
          <a:blip r:embed="rId5">
            <a:duotone>
              <a:schemeClr val="accent5">
                <a:shade val="45000"/>
                <a:satMod val="135000"/>
              </a:schemeClr>
              <a:prstClr val="white"/>
            </a:duotone>
          </a:blip>
          <a:srcRect b="7384"/>
          <a:stretch>
            <a:fillRect/>
          </a:stretch>
        </p:blipFill>
        <p:spPr bwMode="auto">
          <a:xfrm>
            <a:off x="-15240" y="0"/>
            <a:ext cx="9144000" cy="6858000"/>
          </a:xfrm>
          <a:prstGeom prst="rect">
            <a:avLst/>
          </a:prstGeom>
          <a:noFill/>
        </p:spPr>
      </p:pic>
      <p:sp>
        <p:nvSpPr>
          <p:cNvPr id="2" name="Title 1"/>
          <p:cNvSpPr>
            <a:spLocks noGrp="1"/>
          </p:cNvSpPr>
          <p:nvPr>
            <p:ph type="title"/>
          </p:nvPr>
        </p:nvSpPr>
        <p:spPr>
          <a:xfrm>
            <a:off x="228600" y="228584"/>
            <a:ext cx="8382000" cy="914400"/>
          </a:xfrm>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ساختمان</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10" name="TextBox 9"/>
          <p:cNvSpPr txBox="1"/>
          <p:nvPr/>
        </p:nvSpPr>
        <p:spPr>
          <a:xfrm>
            <a:off x="8572528" y="6060064"/>
            <a:ext cx="428323" cy="369332"/>
          </a:xfrm>
          <a:prstGeom prst="rect">
            <a:avLst/>
          </a:prstGeom>
          <a:noFill/>
        </p:spPr>
        <p:txBody>
          <a:bodyPr wrap="none" rtlCol="1">
            <a:spAutoFit/>
          </a:bodyPr>
          <a:lstStyle/>
          <a:p>
            <a:r>
              <a:rPr lang="fa-IR" dirty="0" smtClean="0"/>
              <a:t>15</a:t>
            </a:r>
            <a:endParaRPr lang="fa-IR" dirty="0"/>
          </a:p>
        </p:txBody>
      </p:sp>
      <p:pic>
        <p:nvPicPr>
          <p:cNvPr id="7" name="ceramic.wmv_NEW.wmv">
            <a:hlinkClick r:id="" action="ppaction://media"/>
          </p:cNvPr>
          <p:cNvPicPr>
            <a:picLocks noRot="1" noChangeAspect="1"/>
          </p:cNvPicPr>
          <p:nvPr>
            <a:videoFile r:link="rId1"/>
          </p:nvPr>
        </p:nvPicPr>
        <p:blipFill>
          <a:blip r:embed="rId6" cstate="print"/>
          <a:stretch>
            <a:fillRect/>
          </a:stretch>
        </p:blipFill>
        <p:spPr>
          <a:xfrm>
            <a:off x="571472" y="1071546"/>
            <a:ext cx="3333752" cy="2643206"/>
          </a:xfrm>
          <a:prstGeom prst="rect">
            <a:avLst/>
          </a:prstGeom>
          <a:ln w="57150">
            <a:solidFill>
              <a:srgbClr val="00B050"/>
            </a:solidFill>
            <a:prstDash val="sysDash"/>
          </a:ln>
        </p:spPr>
      </p:pic>
      <p:pic>
        <p:nvPicPr>
          <p:cNvPr id="8" name="Glass_Fire.wmv">
            <a:hlinkClick r:id="" action="ppaction://media"/>
          </p:cNvPr>
          <p:cNvPicPr>
            <a:picLocks noRot="1" noChangeAspect="1"/>
          </p:cNvPicPr>
          <p:nvPr>
            <a:videoFile r:link="rId2"/>
          </p:nvPr>
        </p:nvPicPr>
        <p:blipFill>
          <a:blip r:embed="rId7" cstate="print"/>
          <a:stretch>
            <a:fillRect/>
          </a:stretch>
        </p:blipFill>
        <p:spPr>
          <a:xfrm>
            <a:off x="5310214" y="1071546"/>
            <a:ext cx="3333752" cy="2643206"/>
          </a:xfrm>
          <a:prstGeom prst="rect">
            <a:avLst/>
          </a:prstGeom>
          <a:ln w="57150">
            <a:solidFill>
              <a:srgbClr val="00B050"/>
            </a:solidFill>
            <a:prstDash val="sysDash"/>
          </a:ln>
        </p:spPr>
      </p:pic>
      <p:pic>
        <p:nvPicPr>
          <p:cNvPr id="9" name="Fire Protection_Wood.wmv">
            <a:hlinkClick r:id="" action="ppaction://media"/>
          </p:cNvPr>
          <p:cNvPicPr>
            <a:picLocks noRot="1" noChangeAspect="1"/>
          </p:cNvPicPr>
          <p:nvPr>
            <a:videoFile r:link="rId3"/>
          </p:nvPr>
        </p:nvPicPr>
        <p:blipFill>
          <a:blip r:embed="rId8" cstate="print"/>
          <a:stretch>
            <a:fillRect/>
          </a:stretch>
        </p:blipFill>
        <p:spPr>
          <a:xfrm>
            <a:off x="2857488" y="3286124"/>
            <a:ext cx="3214710" cy="2714644"/>
          </a:xfrm>
          <a:prstGeom prst="rect">
            <a:avLst/>
          </a:prstGeom>
          <a:ln w="57150">
            <a:solidFill>
              <a:srgbClr val="00B050"/>
            </a:solidFill>
            <a:prstDash val="sysDash"/>
          </a:ln>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7"/>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7"/>
                                        </p:tgtEl>
                                      </p:cBhvr>
                                    </p:cmd>
                                  </p:childTnLst>
                                </p:cTn>
                              </p:par>
                            </p:childTnLst>
                          </p:cTn>
                        </p:par>
                      </p:childTnLst>
                    </p:cTn>
                  </p:par>
                </p:childTnLst>
              </p:cTn>
              <p:nextCondLst>
                <p:cond evt="onClick" delay="0">
                  <p:tgtEl>
                    <p:spTgt spid="7"/>
                  </p:tgtEl>
                </p:cond>
              </p:nextCondLst>
            </p:seq>
            <p:video>
              <p:cMediaNode>
                <p:cTn id="30" fill="hold" display="0">
                  <p:stCondLst>
                    <p:cond delay="indefinite"/>
                  </p:stCondLst>
                  <p:endCondLst>
                    <p:cond evt="onNext" delay="0">
                      <p:tgtEl>
                        <p:sldTgt/>
                      </p:tgtEl>
                    </p:cond>
                    <p:cond evt="onPrev" delay="0">
                      <p:tgtEl>
                        <p:sldTgt/>
                      </p:tgtEl>
                    </p:cond>
                  </p:endCondLst>
                </p:cTn>
                <p:tgtEl>
                  <p:spTgt spid="7"/>
                </p:tgtEl>
              </p:cMediaNode>
            </p:video>
            <p:seq concurrent="1" nextAc="seek">
              <p:cTn id="31" restart="whenNotActive" fill="hold" evtFilter="cancelBubble" nodeType="interactiveSeq">
                <p:stCondLst>
                  <p:cond evt="onClick" delay="0">
                    <p:tgtEl>
                      <p:spTgt spid="8"/>
                    </p:tgtEl>
                  </p:cond>
                </p:stCondLst>
                <p:endSync evt="end" delay="0">
                  <p:rtn val="all"/>
                </p:endSync>
                <p:childTnLst>
                  <p:par>
                    <p:cTn id="32" fill="hold">
                      <p:stCondLst>
                        <p:cond delay="0"/>
                      </p:stCondLst>
                      <p:childTnLst>
                        <p:par>
                          <p:cTn id="33" fill="hold">
                            <p:stCondLst>
                              <p:cond delay="0"/>
                            </p:stCondLst>
                            <p:childTnLst>
                              <p:par>
                                <p:cTn id="34" presetID="2" presetClass="mediacall" presetSubtype="0" fill="hold" nodeType="clickEffect">
                                  <p:stCondLst>
                                    <p:cond delay="0"/>
                                  </p:stCondLst>
                                  <p:childTnLst>
                                    <p:cmd type="call" cmd="togglePause">
                                      <p:cBhvr>
                                        <p:cTn id="35" dur="1" fill="hold"/>
                                        <p:tgtEl>
                                          <p:spTgt spid="8"/>
                                        </p:tgtEl>
                                      </p:cBhvr>
                                    </p:cmd>
                                  </p:childTnLst>
                                </p:cTn>
                              </p:par>
                            </p:childTnLst>
                          </p:cTn>
                        </p:par>
                      </p:childTnLst>
                    </p:cTn>
                  </p:par>
                </p:childTnLst>
              </p:cTn>
              <p:nextCondLst>
                <p:cond evt="onClick" delay="0">
                  <p:tgtEl>
                    <p:spTgt spid="8"/>
                  </p:tgtEl>
                </p:cond>
              </p:nextCondLst>
            </p:seq>
            <p:video>
              <p:cMediaNode>
                <p:cTn id="36" fill="hold" display="0">
                  <p:stCondLst>
                    <p:cond delay="indefinite"/>
                  </p:stCondLst>
                  <p:endCondLst>
                    <p:cond evt="onNext" delay="0">
                      <p:tgtEl>
                        <p:sldTgt/>
                      </p:tgtEl>
                    </p:cond>
                    <p:cond evt="onPrev" delay="0">
                      <p:tgtEl>
                        <p:sldTgt/>
                      </p:tgtEl>
                    </p:cond>
                  </p:endCondLst>
                </p:cTn>
                <p:tgtEl>
                  <p:spTgt spid="8"/>
                </p:tgtEl>
              </p:cMediaNode>
            </p:video>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2" presetClass="mediacall" presetSubtype="0" fill="hold" nodeType="clickEffect">
                                  <p:stCondLst>
                                    <p:cond delay="0"/>
                                  </p:stCondLst>
                                  <p:childTnLst>
                                    <p:cmd type="call" cmd="togglePause">
                                      <p:cBhvr>
                                        <p:cTn id="41" dur="1" fill="hold"/>
                                        <p:tgtEl>
                                          <p:spTgt spid="9"/>
                                        </p:tgtEl>
                                      </p:cBhvr>
                                    </p:cmd>
                                  </p:childTnLst>
                                </p:cTn>
                              </p:par>
                            </p:childTnLst>
                          </p:cTn>
                        </p:par>
                      </p:childTnLst>
                    </p:cTn>
                  </p:par>
                </p:childTnLst>
              </p:cTn>
              <p:nextCondLst>
                <p:cond evt="onClick" delay="0">
                  <p:tgtEl>
                    <p:spTgt spid="9"/>
                  </p:tgtEl>
                </p:cond>
              </p:nextCondLst>
            </p:seq>
            <p:video>
              <p:cMediaNode>
                <p:cTn id="42"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Documents and Settings\talatori\Desktop\download (1).jpg"/>
          <p:cNvPicPr>
            <a:picLocks noChangeAspect="1" noChangeArrowheads="1"/>
          </p:cNvPicPr>
          <p:nvPr/>
        </p:nvPicPr>
        <p:blipFill>
          <a:blip r:embed="rId3">
            <a:lum bright="40000"/>
          </a:blip>
          <a:srcRect/>
          <a:stretch>
            <a:fillRect/>
          </a:stretch>
        </p:blipFill>
        <p:spPr bwMode="auto">
          <a:xfrm>
            <a:off x="214282" y="4184338"/>
            <a:ext cx="3214710" cy="1959306"/>
          </a:xfrm>
          <a:prstGeom prst="rect">
            <a:avLst/>
          </a:prstGeom>
          <a:noFill/>
        </p:spPr>
      </p:pic>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نانوالکترونیک و اپتیک</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5" name="TextBox 4"/>
          <p:cNvSpPr txBox="1"/>
          <p:nvPr/>
        </p:nvSpPr>
        <p:spPr>
          <a:xfrm>
            <a:off x="8572528" y="6060064"/>
            <a:ext cx="428323" cy="369332"/>
          </a:xfrm>
          <a:prstGeom prst="rect">
            <a:avLst/>
          </a:prstGeom>
          <a:noFill/>
        </p:spPr>
        <p:txBody>
          <a:bodyPr wrap="none" rtlCol="1">
            <a:spAutoFit/>
          </a:bodyPr>
          <a:lstStyle/>
          <a:p>
            <a:r>
              <a:rPr lang="fa-IR" dirty="0" smtClean="0"/>
              <a:t>16</a:t>
            </a:r>
            <a:endParaRPr lang="fa-IR" dirty="0"/>
          </a:p>
        </p:txBody>
      </p:sp>
      <p:pic>
        <p:nvPicPr>
          <p:cNvPr id="6" name="OLED (Flexible).wmv">
            <a:hlinkClick r:id="" action="ppaction://media"/>
          </p:cNvPr>
          <p:cNvPicPr>
            <a:picLocks noRot="1" noChangeAspect="1"/>
          </p:cNvPicPr>
          <p:nvPr>
            <a:videoFile r:link="rId1"/>
          </p:nvPr>
        </p:nvPicPr>
        <p:blipFill>
          <a:blip r:embed="rId4" cstate="print"/>
          <a:stretch>
            <a:fillRect/>
          </a:stretch>
        </p:blipFill>
        <p:spPr>
          <a:xfrm>
            <a:off x="357158" y="4286256"/>
            <a:ext cx="2928958" cy="1571636"/>
          </a:xfrm>
          <a:prstGeom prst="rect">
            <a:avLst/>
          </a:prstGeom>
        </p:spPr>
      </p:pic>
      <p:sp>
        <p:nvSpPr>
          <p:cNvPr id="7" name="TextBox 6"/>
          <p:cNvSpPr txBox="1"/>
          <p:nvPr/>
        </p:nvSpPr>
        <p:spPr>
          <a:xfrm>
            <a:off x="785786" y="1428736"/>
            <a:ext cx="7643866" cy="5355312"/>
          </a:xfrm>
          <a:prstGeom prst="rect">
            <a:avLst/>
          </a:prstGeom>
          <a:noFill/>
        </p:spPr>
        <p:txBody>
          <a:bodyPr wrap="square" rtlCol="0">
            <a:spAutoFit/>
          </a:bodyPr>
          <a:lstStyle/>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CC3300"/>
                </a:solidFill>
                <a:latin typeface="B Zar" pitchFamily="2" charset="-78"/>
                <a:ea typeface="新細明體" pitchFamily="18" charset="-120"/>
                <a:cs typeface="B Nazanin" pitchFamily="2" charset="-78"/>
              </a:rPr>
              <a:t>افزایش قدرت پردازنده ها تا هزاران برابر:  </a:t>
            </a:r>
            <a:r>
              <a:rPr lang="fa-IR" b="1" kern="0" dirty="0" smtClean="0">
                <a:solidFill>
                  <a:srgbClr val="000099"/>
                </a:solidFill>
                <a:latin typeface="B Zar" pitchFamily="2" charset="-78"/>
                <a:ea typeface="新細明體" pitchFamily="18" charset="-120"/>
                <a:cs typeface="B Nazanin" pitchFamily="2" charset="-78"/>
              </a:rPr>
              <a:t>بهره گیری از مکانیک کوانتوم</a:t>
            </a:r>
          </a:p>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CC3300"/>
                </a:solidFill>
                <a:latin typeface="B Zar" pitchFamily="2" charset="-78"/>
                <a:ea typeface="新細明體" pitchFamily="18" charset="-120"/>
                <a:cs typeface="B Nazanin" pitchFamily="2" charset="-78"/>
              </a:rPr>
              <a:t>افزایش ظرفیت ذخیره اطلاعات: </a:t>
            </a:r>
            <a:r>
              <a:rPr lang="fa-IR" b="1" kern="0" dirty="0" smtClean="0">
                <a:solidFill>
                  <a:srgbClr val="000099"/>
                </a:solidFill>
                <a:latin typeface="B Zar" pitchFamily="2" charset="-78"/>
                <a:ea typeface="新細明體" pitchFamily="18" charset="-120"/>
                <a:cs typeface="B Nazanin" pitchFamily="2" charset="-78"/>
              </a:rPr>
              <a:t>به کمک جزایر نانومتری روی هارد دیسک ها</a:t>
            </a:r>
          </a:p>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CC3300"/>
                </a:solidFill>
                <a:latin typeface="B Zar" pitchFamily="2" charset="-78"/>
                <a:ea typeface="新細明體" pitchFamily="18" charset="-120"/>
                <a:cs typeface="B Nazanin" pitchFamily="2" charset="-78"/>
              </a:rPr>
              <a:t>افزایش رسانایی سیم های نانومتری تا هزاران برابر: </a:t>
            </a:r>
            <a:r>
              <a:rPr lang="fa-IR" b="1" kern="0" dirty="0" smtClean="0">
                <a:solidFill>
                  <a:srgbClr val="000099"/>
                </a:solidFill>
                <a:latin typeface="B Zar" pitchFamily="2" charset="-78"/>
                <a:ea typeface="新細明體" pitchFamily="18" charset="-120"/>
                <a:cs typeface="B Nazanin" pitchFamily="2" charset="-78"/>
              </a:rPr>
              <a:t>رسانایی 1000 برابر مس در نانولوله های کربنی</a:t>
            </a:r>
          </a:p>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CC3300"/>
                </a:solidFill>
                <a:latin typeface="B Zar" pitchFamily="2" charset="-78"/>
                <a:ea typeface="新細明體" pitchFamily="18" charset="-120"/>
                <a:cs typeface="B Nazanin" pitchFamily="2" charset="-78"/>
              </a:rPr>
              <a:t>نمایشگرهای بسیار شفاف با زاویه دید 180 درجه: </a:t>
            </a:r>
            <a:r>
              <a:rPr lang="fa-IR" b="1" kern="0" dirty="0" smtClean="0">
                <a:solidFill>
                  <a:srgbClr val="000099"/>
                </a:solidFill>
                <a:latin typeface="B Zar" pitchFamily="2" charset="-78"/>
                <a:ea typeface="新細明體" pitchFamily="18" charset="-120"/>
                <a:cs typeface="B Nazanin" pitchFamily="2" charset="-78"/>
              </a:rPr>
              <a:t>استفاده از خاصیت گسیل میدان نانولوله های کربنی</a:t>
            </a:r>
          </a:p>
          <a:p>
            <a:pPr marL="342900" lvl="0" indent="-342900" algn="just" fontAlgn="base">
              <a:spcBef>
                <a:spcPct val="20000"/>
              </a:spcBef>
              <a:spcAft>
                <a:spcPct val="0"/>
              </a:spcAft>
              <a:buClr>
                <a:srgbClr val="0070C0"/>
              </a:buClr>
              <a:buFont typeface="Wingdings" pitchFamily="2" charset="2"/>
              <a:buChar char="ü"/>
            </a:pPr>
            <a:r>
              <a:rPr lang="ar-SA" b="1" kern="0" dirty="0" smtClean="0">
                <a:solidFill>
                  <a:srgbClr val="CC3300"/>
                </a:solidFill>
                <a:latin typeface="B Zar" pitchFamily="2" charset="-78"/>
                <a:ea typeface="新細明體" pitchFamily="18" charset="-120"/>
                <a:cs typeface="B Nazanin" pitchFamily="2" charset="-78"/>
              </a:rPr>
              <a:t>پیکسل ‏های یک حافظه با چگالی بالا و حجم فیزیکی کم</a:t>
            </a:r>
            <a:r>
              <a:rPr lang="fa-IR" b="1" kern="0" dirty="0" smtClean="0">
                <a:solidFill>
                  <a:srgbClr val="CC3300"/>
                </a:solidFill>
                <a:latin typeface="B Zar" pitchFamily="2" charset="-78"/>
                <a:ea typeface="新細明體" pitchFamily="18" charset="-120"/>
                <a:cs typeface="B Nazanin" pitchFamily="2" charset="-78"/>
              </a:rPr>
              <a:t>: </a:t>
            </a:r>
            <a:r>
              <a:rPr lang="fa-IR" b="1" kern="0" dirty="0" smtClean="0">
                <a:solidFill>
                  <a:srgbClr val="000099"/>
                </a:solidFill>
                <a:latin typeface="B Zar" pitchFamily="2" charset="-78"/>
                <a:ea typeface="新細明體" pitchFamily="18" charset="-120"/>
                <a:cs typeface="B Nazanin" pitchFamily="2" charset="-78"/>
              </a:rPr>
              <a:t>با چیده شدن </a:t>
            </a:r>
            <a:r>
              <a:rPr lang="ar-SA" b="1" kern="0" dirty="0" smtClean="0">
                <a:solidFill>
                  <a:srgbClr val="000099"/>
                </a:solidFill>
                <a:latin typeface="B Zar" pitchFamily="2" charset="-78"/>
                <a:ea typeface="新細明體" pitchFamily="18" charset="-120"/>
                <a:cs typeface="B Nazanin" pitchFamily="2" charset="-78"/>
              </a:rPr>
              <a:t>نانوذرات فلزی به ویژه ترکیبات ‏</a:t>
            </a:r>
            <a:r>
              <a:rPr lang="en-US" b="1" kern="0" dirty="0" smtClean="0">
                <a:solidFill>
                  <a:srgbClr val="000099"/>
                </a:solidFill>
                <a:latin typeface="Times New Roman" pitchFamily="18" charset="0"/>
                <a:ea typeface="新細明體" pitchFamily="18" charset="-120"/>
                <a:cs typeface="B Nazanin" pitchFamily="2" charset="-78"/>
              </a:rPr>
              <a:t>Fe</a:t>
            </a:r>
            <a:r>
              <a:rPr lang="ar-SA" b="1" kern="0" dirty="0" smtClean="0">
                <a:solidFill>
                  <a:srgbClr val="000099"/>
                </a:solidFill>
                <a:latin typeface="B Zar" pitchFamily="2" charset="-78"/>
                <a:ea typeface="新細明體" pitchFamily="18" charset="-120"/>
                <a:cs typeface="B Nazanin" pitchFamily="2" charset="-78"/>
              </a:rPr>
              <a:t>، ‏</a:t>
            </a:r>
            <a:r>
              <a:rPr lang="en-US" b="1" kern="0" dirty="0" smtClean="0">
                <a:solidFill>
                  <a:srgbClr val="000099"/>
                </a:solidFill>
                <a:latin typeface="Times New Roman" pitchFamily="18" charset="0"/>
                <a:ea typeface="新細明體" pitchFamily="18" charset="-120"/>
                <a:cs typeface="B Nazanin" pitchFamily="2" charset="-78"/>
              </a:rPr>
              <a:t>Co</a:t>
            </a:r>
            <a:r>
              <a:rPr lang="ar-SA" b="1" kern="0" dirty="0" smtClean="0">
                <a:solidFill>
                  <a:srgbClr val="000099"/>
                </a:solidFill>
                <a:latin typeface="B Zar" pitchFamily="2" charset="-78"/>
                <a:ea typeface="新細明體" pitchFamily="18" charset="-120"/>
                <a:cs typeface="B Nazanin" pitchFamily="2" charset="-78"/>
              </a:rPr>
              <a:t>‏ و ‏</a:t>
            </a:r>
            <a:r>
              <a:rPr lang="en-US" b="1" kern="0" dirty="0" smtClean="0">
                <a:solidFill>
                  <a:srgbClr val="000099"/>
                </a:solidFill>
                <a:latin typeface="Times New Roman" pitchFamily="18" charset="0"/>
                <a:ea typeface="新細明體" pitchFamily="18" charset="-120"/>
                <a:cs typeface="B Nazanin" pitchFamily="2" charset="-78"/>
              </a:rPr>
              <a:t>Ni</a:t>
            </a:r>
            <a:r>
              <a:rPr lang="ar-SA" b="1" kern="0" dirty="0" smtClean="0">
                <a:solidFill>
                  <a:srgbClr val="000099"/>
                </a:solidFill>
                <a:latin typeface="B Zar" pitchFamily="2" charset="-78"/>
                <a:ea typeface="新細明體" pitchFamily="18" charset="-120"/>
                <a:cs typeface="B Nazanin" pitchFamily="2" charset="-78"/>
              </a:rPr>
              <a:t>‏</a:t>
            </a:r>
            <a:endParaRPr lang="fa-IR" b="1" kern="0" dirty="0" smtClean="0">
              <a:solidFill>
                <a:srgbClr val="000099"/>
              </a:solidFill>
              <a:latin typeface="B Zar" pitchFamily="2" charset="-78"/>
              <a:ea typeface="新細明體" pitchFamily="18" charset="-120"/>
              <a:cs typeface="B Nazanin" pitchFamily="2" charset="-78"/>
            </a:endParaRPr>
          </a:p>
          <a:p>
            <a:pPr marL="342900" lvl="0" indent="-342900" algn="just" fontAlgn="base">
              <a:spcBef>
                <a:spcPct val="20000"/>
              </a:spcBef>
              <a:spcAft>
                <a:spcPct val="0"/>
              </a:spcAft>
              <a:buClr>
                <a:srgbClr val="0070C0"/>
              </a:buClr>
              <a:buFont typeface="Wingdings" pitchFamily="2" charset="2"/>
              <a:buChar char="ü"/>
            </a:pPr>
            <a:r>
              <a:rPr lang="ar-SA" b="1" kern="0" dirty="0" smtClean="0">
                <a:solidFill>
                  <a:srgbClr val="CC3300"/>
                </a:solidFill>
                <a:latin typeface="B Zar" pitchFamily="2" charset="-78"/>
                <a:ea typeface="新細明體" pitchFamily="18" charset="-120"/>
                <a:cs typeface="B Nazanin" pitchFamily="2" charset="-78"/>
              </a:rPr>
              <a:t>حافظه مغناطیسی</a:t>
            </a:r>
            <a:r>
              <a:rPr lang="fa-IR" b="1" kern="0" dirty="0" smtClean="0">
                <a:solidFill>
                  <a:srgbClr val="CC3300"/>
                </a:solidFill>
                <a:latin typeface="B Zar" pitchFamily="2" charset="-78"/>
                <a:ea typeface="新細明體" pitchFamily="18" charset="-120"/>
                <a:cs typeface="B Nazanin" pitchFamily="2" charset="-78"/>
              </a:rPr>
              <a:t>: </a:t>
            </a:r>
            <a:r>
              <a:rPr lang="ar-SA" b="1" kern="0" dirty="0" smtClean="0">
                <a:solidFill>
                  <a:srgbClr val="000099"/>
                </a:solidFill>
                <a:latin typeface="B Zar" pitchFamily="2" charset="-78"/>
                <a:ea typeface="新細明體" pitchFamily="18" charset="-120"/>
                <a:cs typeface="B Nazanin" pitchFamily="2" charset="-78"/>
              </a:rPr>
              <a:t>نانو سیمهای نیکل، کبالت و هسته پوسته نیکل-کبالت در غشای </a:t>
            </a:r>
            <a:r>
              <a:rPr lang="fa-IR" b="1" kern="0" dirty="0" smtClean="0">
                <a:solidFill>
                  <a:srgbClr val="000099"/>
                </a:solidFill>
                <a:latin typeface="B Zar" pitchFamily="2" charset="-78"/>
                <a:ea typeface="新細明體" pitchFamily="18" charset="-120"/>
                <a:cs typeface="B Nazanin" pitchFamily="2" charset="-78"/>
              </a:rPr>
              <a:t>آ</a:t>
            </a:r>
            <a:r>
              <a:rPr lang="ar-SA" b="1" kern="0" dirty="0" smtClean="0">
                <a:solidFill>
                  <a:srgbClr val="000099"/>
                </a:solidFill>
                <a:latin typeface="B Zar" pitchFamily="2" charset="-78"/>
                <a:ea typeface="新細明體" pitchFamily="18" charset="-120"/>
                <a:cs typeface="B Nazanin" pitchFamily="2" charset="-78"/>
              </a:rPr>
              <a:t>لومینا ‏</a:t>
            </a:r>
            <a:r>
              <a:rPr lang="fa-IR" b="1" kern="0" dirty="0" smtClean="0">
                <a:solidFill>
                  <a:srgbClr val="000099"/>
                </a:solidFill>
                <a:latin typeface="B Zar" pitchFamily="2" charset="-78"/>
                <a:ea typeface="新細明體" pitchFamily="18" charset="-120"/>
                <a:cs typeface="B Nazanin" pitchFamily="2" charset="-78"/>
              </a:rPr>
              <a:t>(با</a:t>
            </a:r>
            <a:r>
              <a:rPr lang="ar-SA" b="1" kern="0" dirty="0" smtClean="0">
                <a:solidFill>
                  <a:srgbClr val="000099"/>
                </a:solidFill>
                <a:latin typeface="B Zar" pitchFamily="2" charset="-78"/>
                <a:ea typeface="新細明體" pitchFamily="18" charset="-120"/>
                <a:cs typeface="B Nazanin" pitchFamily="2" charset="-78"/>
              </a:rPr>
              <a:t>ذخیره ‏‎</a:t>
            </a:r>
            <a:r>
              <a:rPr lang="en-US" b="1" kern="0" dirty="0" smtClean="0">
                <a:solidFill>
                  <a:srgbClr val="000099"/>
                </a:solidFill>
                <a:latin typeface="B Zar" pitchFamily="2" charset="-78"/>
                <a:ea typeface="新細明體" pitchFamily="18" charset="-120"/>
                <a:cs typeface="B Nazanin" pitchFamily="2" charset="-78"/>
              </a:rPr>
              <a:t>1012 </a:t>
            </a:r>
            <a:r>
              <a:rPr lang="en-US" b="1" kern="0" dirty="0" smtClean="0">
                <a:solidFill>
                  <a:srgbClr val="000099"/>
                </a:solidFill>
                <a:latin typeface="Times New Roman" pitchFamily="18" charset="0"/>
                <a:ea typeface="新細明體" pitchFamily="18" charset="-120"/>
                <a:cs typeface="B Nazanin" pitchFamily="2" charset="-78"/>
              </a:rPr>
              <a:t>bits/in</a:t>
            </a:r>
            <a:r>
              <a:rPr lang="en-US" b="1" kern="0" dirty="0" smtClean="0">
                <a:solidFill>
                  <a:srgbClr val="000099"/>
                </a:solidFill>
                <a:latin typeface="B Zar" pitchFamily="2" charset="-78"/>
                <a:ea typeface="新細明體" pitchFamily="18" charset="-120"/>
                <a:cs typeface="B Nazanin" pitchFamily="2" charset="-78"/>
              </a:rPr>
              <a:t>2</a:t>
            </a:r>
            <a:r>
              <a:rPr lang="fa-IR" b="1" kern="0" dirty="0" smtClean="0">
                <a:solidFill>
                  <a:srgbClr val="000099"/>
                </a:solidFill>
                <a:latin typeface="B Zar" pitchFamily="2" charset="-78"/>
                <a:ea typeface="新細明體" pitchFamily="18" charset="-120"/>
                <a:cs typeface="B Nazanin" pitchFamily="2" charset="-78"/>
              </a:rPr>
              <a:t>)</a:t>
            </a:r>
          </a:p>
          <a:p>
            <a:pPr marL="342900" lvl="0" indent="-342900" algn="just" fontAlgn="base">
              <a:spcBef>
                <a:spcPct val="20000"/>
              </a:spcBef>
              <a:spcAft>
                <a:spcPct val="0"/>
              </a:spcAft>
              <a:buClr>
                <a:srgbClr val="0070C0"/>
              </a:buClr>
              <a:buFont typeface="Wingdings" pitchFamily="2" charset="2"/>
              <a:buChar char="ü"/>
            </a:pPr>
            <a:r>
              <a:rPr lang="ar-SA" b="1" kern="0" dirty="0" smtClean="0">
                <a:solidFill>
                  <a:srgbClr val="CC3300"/>
                </a:solidFill>
                <a:latin typeface="B Zar" pitchFamily="2" charset="-78"/>
                <a:ea typeface="新細明體" pitchFamily="18" charset="-120"/>
                <a:cs typeface="B Nazanin" pitchFamily="2" charset="-78"/>
              </a:rPr>
              <a:t>نمايشگرهاي گسيل ميداني</a:t>
            </a:r>
            <a:r>
              <a:rPr lang="fa-IR" b="1" kern="0" dirty="0" smtClean="0">
                <a:solidFill>
                  <a:srgbClr val="CC3300"/>
                </a:solidFill>
                <a:latin typeface="B Zar" pitchFamily="2" charset="-78"/>
                <a:ea typeface="新細明體" pitchFamily="18" charset="-120"/>
                <a:cs typeface="B Nazanin" pitchFamily="2" charset="-78"/>
              </a:rPr>
              <a:t>:</a:t>
            </a:r>
            <a:r>
              <a:rPr lang="ar-SA" b="1" kern="0" dirty="0" smtClean="0">
                <a:solidFill>
                  <a:srgbClr val="CC3300"/>
                </a:solidFill>
                <a:latin typeface="B Zar" pitchFamily="2" charset="-78"/>
                <a:ea typeface="新細明體" pitchFamily="18" charset="-120"/>
                <a:cs typeface="B Nazanin" pitchFamily="2" charset="-78"/>
              </a:rPr>
              <a:t> </a:t>
            </a:r>
            <a:endParaRPr lang="fa-IR" b="1" kern="0" dirty="0" smtClean="0">
              <a:solidFill>
                <a:srgbClr val="CC3300"/>
              </a:solidFill>
              <a:latin typeface="B Zar" pitchFamily="2" charset="-78"/>
              <a:ea typeface="新細明體" pitchFamily="18" charset="-120"/>
              <a:cs typeface="B Nazanin" pitchFamily="2" charset="-78"/>
            </a:endParaRPr>
          </a:p>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000099"/>
                </a:solidFill>
                <a:latin typeface="B Zar" pitchFamily="2" charset="-78"/>
                <a:ea typeface="新細明體" pitchFamily="18" charset="-120"/>
                <a:cs typeface="B Nazanin" pitchFamily="2" charset="-78"/>
              </a:rPr>
              <a:t>با </a:t>
            </a:r>
            <a:r>
              <a:rPr lang="ar-SA" b="1" kern="0" dirty="0" smtClean="0">
                <a:solidFill>
                  <a:srgbClr val="000099"/>
                </a:solidFill>
                <a:latin typeface="B Zar" pitchFamily="2" charset="-78"/>
                <a:ea typeface="新細明體" pitchFamily="18" charset="-120"/>
                <a:cs typeface="B Nazanin" pitchFamily="2" charset="-78"/>
              </a:rPr>
              <a:t>سریعترین زمان پاسخ و کنتراست بالا</a:t>
            </a:r>
            <a:r>
              <a:rPr lang="fa-IR" b="1" kern="0" dirty="0" smtClean="0">
                <a:solidFill>
                  <a:srgbClr val="000099"/>
                </a:solidFill>
                <a:latin typeface="B Zar" pitchFamily="2" charset="-78"/>
                <a:ea typeface="新細明體" pitchFamily="18" charset="-120"/>
                <a:cs typeface="B Nazanin" pitchFamily="2" charset="-78"/>
              </a:rPr>
              <a:t>، </a:t>
            </a:r>
            <a:r>
              <a:rPr lang="ar-SA" b="1" kern="0" dirty="0" smtClean="0">
                <a:solidFill>
                  <a:srgbClr val="000099"/>
                </a:solidFill>
                <a:latin typeface="B Zar" pitchFamily="2" charset="-78"/>
                <a:ea typeface="新細明體" pitchFamily="18" charset="-120"/>
                <a:cs typeface="B Nazanin" pitchFamily="2" charset="-78"/>
              </a:rPr>
              <a:t>تخت بودن </a:t>
            </a:r>
            <a:endParaRPr lang="fa-IR" b="1" kern="0" dirty="0" smtClean="0">
              <a:solidFill>
                <a:srgbClr val="000099"/>
              </a:solidFill>
              <a:latin typeface="B Zar" pitchFamily="2" charset="-78"/>
              <a:ea typeface="新細明體" pitchFamily="18" charset="-120"/>
              <a:cs typeface="B Nazanin" pitchFamily="2" charset="-78"/>
            </a:endParaRPr>
          </a:p>
          <a:p>
            <a:pPr marL="342900" lvl="0" indent="-342900" algn="just" fontAlgn="base">
              <a:spcBef>
                <a:spcPct val="20000"/>
              </a:spcBef>
              <a:spcAft>
                <a:spcPct val="0"/>
              </a:spcAft>
              <a:buClr>
                <a:srgbClr val="0070C0"/>
              </a:buClr>
            </a:pPr>
            <a:r>
              <a:rPr lang="ar-SA" b="1" kern="0" dirty="0" smtClean="0">
                <a:solidFill>
                  <a:srgbClr val="000099"/>
                </a:solidFill>
                <a:latin typeface="B Zar" pitchFamily="2" charset="-78"/>
                <a:ea typeface="新細明體" pitchFamily="18" charset="-120"/>
                <a:cs typeface="B Nazanin" pitchFamily="2" charset="-78"/>
              </a:rPr>
              <a:t>همانند ‏</a:t>
            </a:r>
            <a:r>
              <a:rPr lang="en-US" b="1" kern="0" dirty="0" smtClean="0">
                <a:solidFill>
                  <a:srgbClr val="000099"/>
                </a:solidFill>
                <a:latin typeface="Times New Roman" pitchFamily="18" charset="0"/>
                <a:ea typeface="新細明體" pitchFamily="18" charset="-120"/>
                <a:cs typeface="B Nazanin" pitchFamily="2" charset="-78"/>
              </a:rPr>
              <a:t>LCD</a:t>
            </a:r>
            <a:r>
              <a:rPr lang="ar-SA" b="1" kern="0" dirty="0" smtClean="0">
                <a:solidFill>
                  <a:srgbClr val="000099"/>
                </a:solidFill>
                <a:latin typeface="B Zar" pitchFamily="2" charset="-78"/>
                <a:ea typeface="新細明體" pitchFamily="18" charset="-120"/>
                <a:cs typeface="B Nazanin" pitchFamily="2" charset="-78"/>
              </a:rPr>
              <a:t>‏ و ‏</a:t>
            </a:r>
            <a:r>
              <a:rPr lang="en-US" b="1" kern="0" dirty="0" smtClean="0">
                <a:solidFill>
                  <a:srgbClr val="000099"/>
                </a:solidFill>
                <a:latin typeface="Times New Roman" pitchFamily="18" charset="0"/>
                <a:ea typeface="新細明體" pitchFamily="18" charset="-120"/>
                <a:cs typeface="B Nazanin" pitchFamily="2" charset="-78"/>
              </a:rPr>
              <a:t>LED</a:t>
            </a:r>
            <a:r>
              <a:rPr lang="ar-SA" b="1" kern="0" dirty="0" smtClean="0">
                <a:solidFill>
                  <a:srgbClr val="000099"/>
                </a:solidFill>
                <a:latin typeface="B Zar" pitchFamily="2" charset="-78"/>
                <a:ea typeface="新細明體" pitchFamily="18" charset="-120"/>
                <a:cs typeface="B Nazanin" pitchFamily="2" charset="-78"/>
              </a:rPr>
              <a:t>‏</a:t>
            </a:r>
            <a:r>
              <a:rPr lang="fa-IR" b="1" kern="0" dirty="0" smtClean="0">
                <a:solidFill>
                  <a:srgbClr val="000099"/>
                </a:solidFill>
                <a:latin typeface="B Zar" pitchFamily="2" charset="-78"/>
                <a:ea typeface="新細明體" pitchFamily="18" charset="-120"/>
                <a:cs typeface="B Nazanin" pitchFamily="2" charset="-78"/>
              </a:rPr>
              <a:t> و </a:t>
            </a:r>
            <a:r>
              <a:rPr lang="ar-SA" b="1" kern="0" dirty="0" smtClean="0">
                <a:solidFill>
                  <a:srgbClr val="000099"/>
                </a:solidFill>
                <a:latin typeface="B Zar" pitchFamily="2" charset="-78"/>
                <a:ea typeface="新細明體" pitchFamily="18" charset="-120"/>
                <a:cs typeface="B Nazanin" pitchFamily="2" charset="-78"/>
              </a:rPr>
              <a:t>توان مصرفی در حدود نصف</a:t>
            </a:r>
            <a:endParaRPr lang="fa-IR" b="1" kern="0" dirty="0" smtClean="0">
              <a:solidFill>
                <a:srgbClr val="000099"/>
              </a:solidFill>
              <a:latin typeface="B Zar" pitchFamily="2" charset="-78"/>
              <a:ea typeface="新細明體" pitchFamily="18" charset="-120"/>
              <a:cs typeface="B Nazanin" pitchFamily="2" charset="-78"/>
            </a:endParaRPr>
          </a:p>
          <a:p>
            <a:pPr marL="342900" lvl="0" indent="-342900" algn="just" fontAlgn="base">
              <a:spcBef>
                <a:spcPct val="20000"/>
              </a:spcBef>
              <a:spcAft>
                <a:spcPct val="0"/>
              </a:spcAft>
              <a:buClr>
                <a:srgbClr val="0070C0"/>
              </a:buClr>
            </a:pPr>
            <a:r>
              <a:rPr lang="ar-SA" b="1" kern="0" dirty="0" smtClean="0">
                <a:solidFill>
                  <a:srgbClr val="000099"/>
                </a:solidFill>
                <a:latin typeface="B Zar" pitchFamily="2" charset="-78"/>
                <a:ea typeface="新細明體" pitchFamily="18" charset="-120"/>
                <a:cs typeface="B Nazanin" pitchFamily="2" charset="-78"/>
              </a:rPr>
              <a:t> ‏</a:t>
            </a:r>
            <a:r>
              <a:rPr lang="en-US" b="1" kern="0" dirty="0" smtClean="0">
                <a:solidFill>
                  <a:srgbClr val="000099"/>
                </a:solidFill>
                <a:latin typeface="Times New Roman" pitchFamily="18" charset="0"/>
                <a:ea typeface="新細明體" pitchFamily="18" charset="-120"/>
                <a:cs typeface="B Nazanin" pitchFamily="2" charset="-78"/>
              </a:rPr>
              <a:t>LCD</a:t>
            </a:r>
            <a:r>
              <a:rPr lang="ar-SA" b="1" kern="0" dirty="0" smtClean="0">
                <a:solidFill>
                  <a:srgbClr val="000099"/>
                </a:solidFill>
                <a:latin typeface="B Zar" pitchFamily="2" charset="-78"/>
                <a:ea typeface="新細明體" pitchFamily="18" charset="-120"/>
                <a:cs typeface="B Nazanin" pitchFamily="2" charset="-78"/>
              </a:rPr>
              <a:t>‏</a:t>
            </a:r>
            <a:r>
              <a:rPr lang="fa-IR" b="1" kern="0" dirty="0" smtClean="0">
                <a:solidFill>
                  <a:srgbClr val="000099"/>
                </a:solidFill>
                <a:latin typeface="B Zar" pitchFamily="2" charset="-78"/>
                <a:ea typeface="新細明體" pitchFamily="18" charset="-120"/>
                <a:cs typeface="B Nazanin" pitchFamily="2" charset="-78"/>
              </a:rPr>
              <a:t> با استفاده از نانولوله های کربنی</a:t>
            </a:r>
          </a:p>
          <a:p>
            <a:pPr marL="342900" lvl="0" indent="-342900" algn="just" fontAlgn="base">
              <a:spcBef>
                <a:spcPct val="20000"/>
              </a:spcBef>
              <a:spcAft>
                <a:spcPct val="0"/>
              </a:spcAft>
              <a:buClr>
                <a:srgbClr val="0070C0"/>
              </a:buClr>
              <a:buFont typeface="Wingdings" pitchFamily="2" charset="2"/>
              <a:buChar char="ü"/>
            </a:pPr>
            <a:r>
              <a:rPr lang="fa-IR" b="1" kern="0" dirty="0" smtClean="0">
                <a:solidFill>
                  <a:srgbClr val="CC3300"/>
                </a:solidFill>
                <a:latin typeface="B Zar" pitchFamily="2" charset="-78"/>
                <a:ea typeface="新細明體" pitchFamily="18" charset="-120"/>
                <a:cs typeface="B Nazanin" pitchFamily="2" charset="-78"/>
              </a:rPr>
              <a:t>ساخت </a:t>
            </a:r>
            <a:r>
              <a:rPr lang="en-US" b="1" kern="0" dirty="0" smtClean="0">
                <a:solidFill>
                  <a:srgbClr val="CC3300"/>
                </a:solidFill>
                <a:latin typeface="B Zar" pitchFamily="2" charset="-78"/>
                <a:ea typeface="新細明體" pitchFamily="18" charset="-120"/>
                <a:cs typeface="B Nazanin" pitchFamily="2" charset="-78"/>
              </a:rPr>
              <a:t>GMR</a:t>
            </a:r>
            <a:r>
              <a:rPr lang="fa-IR" b="1" kern="0" dirty="0" smtClean="0">
                <a:solidFill>
                  <a:srgbClr val="CC3300"/>
                </a:solidFill>
                <a:latin typeface="B Zar" pitchFamily="2" charset="-78"/>
                <a:ea typeface="新細明體" pitchFamily="18" charset="-120"/>
                <a:cs typeface="B Nazanin" pitchFamily="2" charset="-78"/>
              </a:rPr>
              <a:t>ها برای ابزارهای حافظه و هدهای مغناطیسی: </a:t>
            </a:r>
            <a:r>
              <a:rPr lang="fa-IR" b="1" kern="0" dirty="0" smtClean="0">
                <a:solidFill>
                  <a:srgbClr val="000099"/>
                </a:solidFill>
                <a:latin typeface="B Zar" pitchFamily="2" charset="-78"/>
                <a:ea typeface="新細明體" pitchFamily="18" charset="-120"/>
                <a:cs typeface="B Nazanin" pitchFamily="2" charset="-78"/>
              </a:rPr>
              <a:t>ایجاد رسانایی بسیار بالا با قراردادن نانولایه نازک فرومغناطیس (نیکل) بر ساختار فلزی غیر مغناطیسی(مس)، درمیدان مغناطیسی ماده.</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7">
                                            <p:txEl>
                                              <p:pRg st="0" end="0"/>
                                            </p:txEl>
                                          </p:spTgt>
                                        </p:tgtEl>
                                        <p:attrNameLst>
                                          <p:attrName>ppt_x</p:attrName>
                                        </p:attrNameLst>
                                      </p:cBhvr>
                                    </p:anim>
                                    <p:anim from="0" to="-1.0" calcmode="lin" valueType="num">
                                      <p:cBhvr>
                                        <p:cTn id="8" dur="200" decel="50000" autoRev="1" fill="hold">
                                          <p:stCondLst>
                                            <p:cond delay="600"/>
                                          </p:stCondLst>
                                        </p:cTn>
                                        <p:tgtEl>
                                          <p:spTgt spid="7">
                                            <p:txEl>
                                              <p:pRg st="0" end="0"/>
                                            </p:txEl>
                                          </p:spTgt>
                                        </p:tgtEl>
                                        <p:attrNameLst>
                                          <p:attrName>xshear</p:attrName>
                                        </p:attrNameLst>
                                      </p:cBhvr>
                                    </p:anim>
                                    <p:animScale>
                                      <p:cBhvr>
                                        <p:cTn id="9" dur="200" decel="100000" autoRev="1" fill="hold">
                                          <p:stCondLst>
                                            <p:cond delay="600"/>
                                          </p:stCondLst>
                                        </p:cTn>
                                        <p:tgtEl>
                                          <p:spTgt spid="7">
                                            <p:txEl>
                                              <p:pRg st="0" end="0"/>
                                            </p:txEl>
                                          </p:spTgt>
                                        </p:tgtEl>
                                      </p:cBhvr>
                                      <p:from x="100000" y="100000"/>
                                      <p:to x="80000" y="100000"/>
                                    </p:animScale>
                                    <p:anim by="(#ppt_h/3+#ppt_w*0.1)" calcmode="lin" valueType="num">
                                      <p:cBhvr additive="sum">
                                        <p:cTn id="10" dur="200" decel="100000" autoRev="1" fill="hold">
                                          <p:stCondLst>
                                            <p:cond delay="600"/>
                                          </p:stCondLst>
                                        </p:cTn>
                                        <p:tgtEl>
                                          <p:spTgt spid="7">
                                            <p:txEl>
                                              <p:pRg st="0" end="0"/>
                                            </p:txEl>
                                          </p:spTgt>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from="(-#ppt_w/2)" to="(#ppt_x)" calcmode="lin" valueType="num">
                                      <p:cBhvr>
                                        <p:cTn id="14" dur="600" fill="hold">
                                          <p:stCondLst>
                                            <p:cond delay="0"/>
                                          </p:stCondLst>
                                        </p:cTn>
                                        <p:tgtEl>
                                          <p:spTgt spid="7">
                                            <p:txEl>
                                              <p:pRg st="1" end="1"/>
                                            </p:txEl>
                                          </p:spTgt>
                                        </p:tgtEl>
                                        <p:attrNameLst>
                                          <p:attrName>ppt_x</p:attrName>
                                        </p:attrNameLst>
                                      </p:cBhvr>
                                    </p:anim>
                                    <p:anim from="0" to="-1.0" calcmode="lin" valueType="num">
                                      <p:cBhvr>
                                        <p:cTn id="15" dur="200" decel="50000" autoRev="1" fill="hold">
                                          <p:stCondLst>
                                            <p:cond delay="600"/>
                                          </p:stCondLst>
                                        </p:cTn>
                                        <p:tgtEl>
                                          <p:spTgt spid="7">
                                            <p:txEl>
                                              <p:pRg st="1" end="1"/>
                                            </p:txEl>
                                          </p:spTgt>
                                        </p:tgtEl>
                                        <p:attrNameLst>
                                          <p:attrName>xshear</p:attrName>
                                        </p:attrNameLst>
                                      </p:cBhvr>
                                    </p:anim>
                                    <p:animScale>
                                      <p:cBhvr>
                                        <p:cTn id="16" dur="200" decel="100000" autoRev="1" fill="hold">
                                          <p:stCondLst>
                                            <p:cond delay="600"/>
                                          </p:stCondLst>
                                        </p:cTn>
                                        <p:tgtEl>
                                          <p:spTgt spid="7">
                                            <p:txEl>
                                              <p:pRg st="1" end="1"/>
                                            </p:txEl>
                                          </p:spTgt>
                                        </p:tgtEl>
                                      </p:cBhvr>
                                      <p:from x="100000" y="100000"/>
                                      <p:to x="80000" y="100000"/>
                                    </p:animScale>
                                    <p:anim by="(#ppt_h/3+#ppt_w*0.1)" calcmode="lin" valueType="num">
                                      <p:cBhvr additive="sum">
                                        <p:cTn id="17" dur="200" decel="100000" autoRev="1" fill="hold">
                                          <p:stCondLst>
                                            <p:cond delay="600"/>
                                          </p:stCondLst>
                                        </p:cTn>
                                        <p:tgtEl>
                                          <p:spTgt spid="7">
                                            <p:txEl>
                                              <p:pRg st="1" end="1"/>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7">
                                            <p:txEl>
                                              <p:pRg st="2" end="2"/>
                                            </p:txEl>
                                          </p:spTgt>
                                        </p:tgtEl>
                                        <p:attrNameLst>
                                          <p:attrName>ppt_x</p:attrName>
                                        </p:attrNameLst>
                                      </p:cBhvr>
                                    </p:anim>
                                    <p:anim from="0" to="-1.0" calcmode="lin" valueType="num">
                                      <p:cBhvr>
                                        <p:cTn id="22" dur="200" decel="50000" autoRev="1" fill="hold">
                                          <p:stCondLst>
                                            <p:cond delay="600"/>
                                          </p:stCondLst>
                                        </p:cTn>
                                        <p:tgtEl>
                                          <p:spTgt spid="7">
                                            <p:txEl>
                                              <p:pRg st="2" end="2"/>
                                            </p:txEl>
                                          </p:spTgt>
                                        </p:tgtEl>
                                        <p:attrNameLst>
                                          <p:attrName>xshear</p:attrName>
                                        </p:attrNameLst>
                                      </p:cBhvr>
                                    </p:anim>
                                    <p:animScale>
                                      <p:cBhvr>
                                        <p:cTn id="23" dur="200" decel="100000" autoRev="1" fill="hold">
                                          <p:stCondLst>
                                            <p:cond delay="600"/>
                                          </p:stCondLst>
                                        </p:cTn>
                                        <p:tgtEl>
                                          <p:spTgt spid="7">
                                            <p:txEl>
                                              <p:pRg st="2" end="2"/>
                                            </p:txEl>
                                          </p:spTgt>
                                        </p:tgtEl>
                                      </p:cBhvr>
                                      <p:from x="100000" y="100000"/>
                                      <p:to x="80000" y="100000"/>
                                    </p:animScale>
                                    <p:anim by="(#ppt_h/3+#ppt_w*0.1)" calcmode="lin" valueType="num">
                                      <p:cBhvr additive="sum">
                                        <p:cTn id="24" dur="200" decel="100000" autoRev="1" fill="hold">
                                          <p:stCondLst>
                                            <p:cond delay="600"/>
                                          </p:stCondLst>
                                        </p:cTn>
                                        <p:tgtEl>
                                          <p:spTgt spid="7">
                                            <p:txEl>
                                              <p:pRg st="2" end="2"/>
                                            </p:txEl>
                                          </p:spTgt>
                                        </p:tgtEl>
                                        <p:attrNameLst>
                                          <p:attrName>ppt_x</p:attrName>
                                        </p:attrNameLst>
                                      </p:cBhvr>
                                    </p:anim>
                                  </p:childTnLst>
                                </p:cTn>
                              </p:par>
                            </p:childTnLst>
                          </p:cTn>
                        </p:par>
                        <p:par>
                          <p:cTn id="25" fill="hold">
                            <p:stCondLst>
                              <p:cond delay="3000"/>
                            </p:stCondLst>
                            <p:childTnLst>
                              <p:par>
                                <p:cTn id="26" presetID="34" presetClass="entr" presetSubtype="0"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from="(-#ppt_w/2)" to="(#ppt_x)" calcmode="lin" valueType="num">
                                      <p:cBhvr>
                                        <p:cTn id="28" dur="600" fill="hold">
                                          <p:stCondLst>
                                            <p:cond delay="0"/>
                                          </p:stCondLst>
                                        </p:cTn>
                                        <p:tgtEl>
                                          <p:spTgt spid="7">
                                            <p:txEl>
                                              <p:pRg st="3" end="3"/>
                                            </p:txEl>
                                          </p:spTgt>
                                        </p:tgtEl>
                                        <p:attrNameLst>
                                          <p:attrName>ppt_x</p:attrName>
                                        </p:attrNameLst>
                                      </p:cBhvr>
                                    </p:anim>
                                    <p:anim from="0" to="-1.0" calcmode="lin" valueType="num">
                                      <p:cBhvr>
                                        <p:cTn id="29" dur="200" decel="50000" autoRev="1" fill="hold">
                                          <p:stCondLst>
                                            <p:cond delay="600"/>
                                          </p:stCondLst>
                                        </p:cTn>
                                        <p:tgtEl>
                                          <p:spTgt spid="7">
                                            <p:txEl>
                                              <p:pRg st="3" end="3"/>
                                            </p:txEl>
                                          </p:spTgt>
                                        </p:tgtEl>
                                        <p:attrNameLst>
                                          <p:attrName>xshear</p:attrName>
                                        </p:attrNameLst>
                                      </p:cBhvr>
                                    </p:anim>
                                    <p:animScale>
                                      <p:cBhvr>
                                        <p:cTn id="30" dur="200" decel="100000" autoRev="1" fill="hold">
                                          <p:stCondLst>
                                            <p:cond delay="600"/>
                                          </p:stCondLst>
                                        </p:cTn>
                                        <p:tgtEl>
                                          <p:spTgt spid="7">
                                            <p:txEl>
                                              <p:pRg st="3" end="3"/>
                                            </p:txEl>
                                          </p:spTgt>
                                        </p:tgtEl>
                                      </p:cBhvr>
                                      <p:from x="100000" y="100000"/>
                                      <p:to x="80000" y="100000"/>
                                    </p:animScale>
                                    <p:anim by="(#ppt_h/3+#ppt_w*0.1)" calcmode="lin" valueType="num">
                                      <p:cBhvr additive="sum">
                                        <p:cTn id="31" dur="200" decel="100000" autoRev="1" fill="hold">
                                          <p:stCondLst>
                                            <p:cond delay="600"/>
                                          </p:stCondLst>
                                        </p:cTn>
                                        <p:tgtEl>
                                          <p:spTgt spid="7">
                                            <p:txEl>
                                              <p:pRg st="3" end="3"/>
                                            </p:txEl>
                                          </p:spTgt>
                                        </p:tgtEl>
                                        <p:attrNameLst>
                                          <p:attrName>ppt_x</p:attrName>
                                        </p:attrNameLst>
                                      </p:cBhvr>
                                    </p:anim>
                                  </p:childTnLst>
                                </p:cTn>
                              </p:par>
                            </p:childTnLst>
                          </p:cTn>
                        </p:par>
                        <p:par>
                          <p:cTn id="32" fill="hold">
                            <p:stCondLst>
                              <p:cond delay="4000"/>
                            </p:stCondLst>
                            <p:childTnLst>
                              <p:par>
                                <p:cTn id="33" presetID="34" presetClass="entr" presetSubtype="0" fill="hold" nodeType="after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 from="(-#ppt_w/2)" to="(#ppt_x)" calcmode="lin" valueType="num">
                                      <p:cBhvr>
                                        <p:cTn id="35" dur="600" fill="hold">
                                          <p:stCondLst>
                                            <p:cond delay="0"/>
                                          </p:stCondLst>
                                        </p:cTn>
                                        <p:tgtEl>
                                          <p:spTgt spid="7">
                                            <p:txEl>
                                              <p:pRg st="4" end="4"/>
                                            </p:txEl>
                                          </p:spTgt>
                                        </p:tgtEl>
                                        <p:attrNameLst>
                                          <p:attrName>ppt_x</p:attrName>
                                        </p:attrNameLst>
                                      </p:cBhvr>
                                    </p:anim>
                                    <p:anim from="0" to="-1.0" calcmode="lin" valueType="num">
                                      <p:cBhvr>
                                        <p:cTn id="36" dur="200" decel="50000" autoRev="1" fill="hold">
                                          <p:stCondLst>
                                            <p:cond delay="600"/>
                                          </p:stCondLst>
                                        </p:cTn>
                                        <p:tgtEl>
                                          <p:spTgt spid="7">
                                            <p:txEl>
                                              <p:pRg st="4" end="4"/>
                                            </p:txEl>
                                          </p:spTgt>
                                        </p:tgtEl>
                                        <p:attrNameLst>
                                          <p:attrName>xshear</p:attrName>
                                        </p:attrNameLst>
                                      </p:cBhvr>
                                    </p:anim>
                                    <p:animScale>
                                      <p:cBhvr>
                                        <p:cTn id="37" dur="200" decel="100000" autoRev="1" fill="hold">
                                          <p:stCondLst>
                                            <p:cond delay="600"/>
                                          </p:stCondLst>
                                        </p:cTn>
                                        <p:tgtEl>
                                          <p:spTgt spid="7">
                                            <p:txEl>
                                              <p:pRg st="4" end="4"/>
                                            </p:txEl>
                                          </p:spTgt>
                                        </p:tgtEl>
                                      </p:cBhvr>
                                      <p:from x="100000" y="100000"/>
                                      <p:to x="80000" y="100000"/>
                                    </p:animScale>
                                    <p:anim by="(#ppt_h/3+#ppt_w*0.1)" calcmode="lin" valueType="num">
                                      <p:cBhvr additive="sum">
                                        <p:cTn id="38" dur="200" decel="100000" autoRev="1" fill="hold">
                                          <p:stCondLst>
                                            <p:cond delay="600"/>
                                          </p:stCondLst>
                                        </p:cTn>
                                        <p:tgtEl>
                                          <p:spTgt spid="7">
                                            <p:txEl>
                                              <p:pRg st="4" end="4"/>
                                            </p:txEl>
                                          </p:spTgt>
                                        </p:tgtEl>
                                        <p:attrNameLst>
                                          <p:attrName>ppt_x</p:attrName>
                                        </p:attrNameLst>
                                      </p:cBhvr>
                                    </p:anim>
                                  </p:childTnLst>
                                </p:cTn>
                              </p:par>
                            </p:childTnLst>
                          </p:cTn>
                        </p:par>
                        <p:par>
                          <p:cTn id="39" fill="hold">
                            <p:stCondLst>
                              <p:cond delay="5000"/>
                            </p:stCondLst>
                            <p:childTnLst>
                              <p:par>
                                <p:cTn id="40" presetID="34" presetClass="entr" presetSubtype="0" fill="hold" nodeType="after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from="(-#ppt_w/2)" to="(#ppt_x)" calcmode="lin" valueType="num">
                                      <p:cBhvr>
                                        <p:cTn id="42" dur="600" fill="hold">
                                          <p:stCondLst>
                                            <p:cond delay="0"/>
                                          </p:stCondLst>
                                        </p:cTn>
                                        <p:tgtEl>
                                          <p:spTgt spid="7">
                                            <p:txEl>
                                              <p:pRg st="5" end="5"/>
                                            </p:txEl>
                                          </p:spTgt>
                                        </p:tgtEl>
                                        <p:attrNameLst>
                                          <p:attrName>ppt_x</p:attrName>
                                        </p:attrNameLst>
                                      </p:cBhvr>
                                    </p:anim>
                                    <p:anim from="0" to="-1.0" calcmode="lin" valueType="num">
                                      <p:cBhvr>
                                        <p:cTn id="43" dur="200" decel="50000" autoRev="1" fill="hold">
                                          <p:stCondLst>
                                            <p:cond delay="600"/>
                                          </p:stCondLst>
                                        </p:cTn>
                                        <p:tgtEl>
                                          <p:spTgt spid="7">
                                            <p:txEl>
                                              <p:pRg st="5" end="5"/>
                                            </p:txEl>
                                          </p:spTgt>
                                        </p:tgtEl>
                                        <p:attrNameLst>
                                          <p:attrName>xshear</p:attrName>
                                        </p:attrNameLst>
                                      </p:cBhvr>
                                    </p:anim>
                                    <p:animScale>
                                      <p:cBhvr>
                                        <p:cTn id="44" dur="200" decel="100000" autoRev="1" fill="hold">
                                          <p:stCondLst>
                                            <p:cond delay="600"/>
                                          </p:stCondLst>
                                        </p:cTn>
                                        <p:tgtEl>
                                          <p:spTgt spid="7">
                                            <p:txEl>
                                              <p:pRg st="5" end="5"/>
                                            </p:txEl>
                                          </p:spTgt>
                                        </p:tgtEl>
                                      </p:cBhvr>
                                      <p:from x="100000" y="100000"/>
                                      <p:to x="80000" y="100000"/>
                                    </p:animScale>
                                    <p:anim by="(#ppt_h/3+#ppt_w*0.1)" calcmode="lin" valueType="num">
                                      <p:cBhvr additive="sum">
                                        <p:cTn id="45" dur="200" decel="100000" autoRev="1" fill="hold">
                                          <p:stCondLst>
                                            <p:cond delay="600"/>
                                          </p:stCondLst>
                                        </p:cTn>
                                        <p:tgtEl>
                                          <p:spTgt spid="7">
                                            <p:txEl>
                                              <p:pRg st="5" end="5"/>
                                            </p:txEl>
                                          </p:spTgt>
                                        </p:tgtEl>
                                        <p:attrNameLst>
                                          <p:attrName>ppt_x</p:attrName>
                                        </p:attrNameLst>
                                      </p:cBhvr>
                                    </p:anim>
                                  </p:childTnLst>
                                </p:cTn>
                              </p:par>
                            </p:childTnLst>
                          </p:cTn>
                        </p:par>
                        <p:par>
                          <p:cTn id="46" fill="hold">
                            <p:stCondLst>
                              <p:cond delay="6000"/>
                            </p:stCondLst>
                            <p:childTnLst>
                              <p:par>
                                <p:cTn id="47" presetID="34" presetClass="entr" presetSubtype="0" fill="hold" nodeType="afterEffect">
                                  <p:stCondLst>
                                    <p:cond delay="0"/>
                                  </p:stCondLst>
                                  <p:childTnLst>
                                    <p:set>
                                      <p:cBhvr>
                                        <p:cTn id="48" dur="1" fill="hold">
                                          <p:stCondLst>
                                            <p:cond delay="0"/>
                                          </p:stCondLst>
                                        </p:cTn>
                                        <p:tgtEl>
                                          <p:spTgt spid="7">
                                            <p:txEl>
                                              <p:pRg st="6" end="6"/>
                                            </p:txEl>
                                          </p:spTgt>
                                        </p:tgtEl>
                                        <p:attrNameLst>
                                          <p:attrName>style.visibility</p:attrName>
                                        </p:attrNameLst>
                                      </p:cBhvr>
                                      <p:to>
                                        <p:strVal val="visible"/>
                                      </p:to>
                                    </p:set>
                                    <p:anim from="(-#ppt_w/2)" to="(#ppt_x)" calcmode="lin" valueType="num">
                                      <p:cBhvr>
                                        <p:cTn id="49" dur="600" fill="hold">
                                          <p:stCondLst>
                                            <p:cond delay="0"/>
                                          </p:stCondLst>
                                        </p:cTn>
                                        <p:tgtEl>
                                          <p:spTgt spid="7">
                                            <p:txEl>
                                              <p:pRg st="6" end="6"/>
                                            </p:txEl>
                                          </p:spTgt>
                                        </p:tgtEl>
                                        <p:attrNameLst>
                                          <p:attrName>ppt_x</p:attrName>
                                        </p:attrNameLst>
                                      </p:cBhvr>
                                    </p:anim>
                                    <p:anim from="0" to="-1.0" calcmode="lin" valueType="num">
                                      <p:cBhvr>
                                        <p:cTn id="50" dur="200" decel="50000" autoRev="1" fill="hold">
                                          <p:stCondLst>
                                            <p:cond delay="600"/>
                                          </p:stCondLst>
                                        </p:cTn>
                                        <p:tgtEl>
                                          <p:spTgt spid="7">
                                            <p:txEl>
                                              <p:pRg st="6" end="6"/>
                                            </p:txEl>
                                          </p:spTgt>
                                        </p:tgtEl>
                                        <p:attrNameLst>
                                          <p:attrName>xshear</p:attrName>
                                        </p:attrNameLst>
                                      </p:cBhvr>
                                    </p:anim>
                                    <p:animScale>
                                      <p:cBhvr>
                                        <p:cTn id="51" dur="200" decel="100000" autoRev="1" fill="hold">
                                          <p:stCondLst>
                                            <p:cond delay="600"/>
                                          </p:stCondLst>
                                        </p:cTn>
                                        <p:tgtEl>
                                          <p:spTgt spid="7">
                                            <p:txEl>
                                              <p:pRg st="6" end="6"/>
                                            </p:txEl>
                                          </p:spTgt>
                                        </p:tgtEl>
                                      </p:cBhvr>
                                      <p:from x="100000" y="100000"/>
                                      <p:to x="80000" y="100000"/>
                                    </p:animScale>
                                    <p:anim by="(#ppt_h/3+#ppt_w*0.1)" calcmode="lin" valueType="num">
                                      <p:cBhvr additive="sum">
                                        <p:cTn id="52" dur="200" decel="100000" autoRev="1" fill="hold">
                                          <p:stCondLst>
                                            <p:cond delay="600"/>
                                          </p:stCondLst>
                                        </p:cTn>
                                        <p:tgtEl>
                                          <p:spTgt spid="7">
                                            <p:txEl>
                                              <p:pRg st="6" end="6"/>
                                            </p:txEl>
                                          </p:spTgt>
                                        </p:tgtEl>
                                        <p:attrNameLst>
                                          <p:attrName>ppt_x</p:attrName>
                                        </p:attrNameLst>
                                      </p:cBhvr>
                                    </p:anim>
                                  </p:childTnLst>
                                </p:cTn>
                              </p:par>
                            </p:childTnLst>
                          </p:cTn>
                        </p:par>
                        <p:par>
                          <p:cTn id="53" fill="hold">
                            <p:stCondLst>
                              <p:cond delay="7000"/>
                            </p:stCondLst>
                            <p:childTnLst>
                              <p:par>
                                <p:cTn id="54" presetID="34" presetClass="entr" presetSubtype="0" fill="hold" nodeType="after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 from="(-#ppt_w/2)" to="(#ppt_x)" calcmode="lin" valueType="num">
                                      <p:cBhvr>
                                        <p:cTn id="56" dur="600" fill="hold">
                                          <p:stCondLst>
                                            <p:cond delay="0"/>
                                          </p:stCondLst>
                                        </p:cTn>
                                        <p:tgtEl>
                                          <p:spTgt spid="7">
                                            <p:txEl>
                                              <p:pRg st="7" end="7"/>
                                            </p:txEl>
                                          </p:spTgt>
                                        </p:tgtEl>
                                        <p:attrNameLst>
                                          <p:attrName>ppt_x</p:attrName>
                                        </p:attrNameLst>
                                      </p:cBhvr>
                                    </p:anim>
                                    <p:anim from="0" to="-1.0" calcmode="lin" valueType="num">
                                      <p:cBhvr>
                                        <p:cTn id="57" dur="200" decel="50000" autoRev="1" fill="hold">
                                          <p:stCondLst>
                                            <p:cond delay="600"/>
                                          </p:stCondLst>
                                        </p:cTn>
                                        <p:tgtEl>
                                          <p:spTgt spid="7">
                                            <p:txEl>
                                              <p:pRg st="7" end="7"/>
                                            </p:txEl>
                                          </p:spTgt>
                                        </p:tgtEl>
                                        <p:attrNameLst>
                                          <p:attrName>xshear</p:attrName>
                                        </p:attrNameLst>
                                      </p:cBhvr>
                                    </p:anim>
                                    <p:animScale>
                                      <p:cBhvr>
                                        <p:cTn id="58" dur="200" decel="100000" autoRev="1" fill="hold">
                                          <p:stCondLst>
                                            <p:cond delay="600"/>
                                          </p:stCondLst>
                                        </p:cTn>
                                        <p:tgtEl>
                                          <p:spTgt spid="7">
                                            <p:txEl>
                                              <p:pRg st="7" end="7"/>
                                            </p:txEl>
                                          </p:spTgt>
                                        </p:tgtEl>
                                      </p:cBhvr>
                                      <p:from x="100000" y="100000"/>
                                      <p:to x="80000" y="100000"/>
                                    </p:animScale>
                                    <p:anim by="(#ppt_h/3+#ppt_w*0.1)" calcmode="lin" valueType="num">
                                      <p:cBhvr additive="sum">
                                        <p:cTn id="59" dur="200" decel="100000" autoRev="1" fill="hold">
                                          <p:stCondLst>
                                            <p:cond delay="600"/>
                                          </p:stCondLst>
                                        </p:cTn>
                                        <p:tgtEl>
                                          <p:spTgt spid="7">
                                            <p:txEl>
                                              <p:pRg st="7" end="7"/>
                                            </p:txEl>
                                          </p:spTgt>
                                        </p:tgtEl>
                                        <p:attrNameLst>
                                          <p:attrName>ppt_x</p:attrName>
                                        </p:attrNameLst>
                                      </p:cBhvr>
                                    </p:anim>
                                  </p:childTnLst>
                                </p:cTn>
                              </p:par>
                            </p:childTnLst>
                          </p:cTn>
                        </p:par>
                        <p:par>
                          <p:cTn id="60" fill="hold">
                            <p:stCondLst>
                              <p:cond delay="8000"/>
                            </p:stCondLst>
                            <p:childTnLst>
                              <p:par>
                                <p:cTn id="61" presetID="34" presetClass="entr" presetSubtype="0" fill="hold" nodeType="afterEffect">
                                  <p:stCondLst>
                                    <p:cond delay="0"/>
                                  </p:stCondLst>
                                  <p:childTnLst>
                                    <p:set>
                                      <p:cBhvr>
                                        <p:cTn id="62" dur="1" fill="hold">
                                          <p:stCondLst>
                                            <p:cond delay="0"/>
                                          </p:stCondLst>
                                        </p:cTn>
                                        <p:tgtEl>
                                          <p:spTgt spid="7">
                                            <p:txEl>
                                              <p:pRg st="8" end="8"/>
                                            </p:txEl>
                                          </p:spTgt>
                                        </p:tgtEl>
                                        <p:attrNameLst>
                                          <p:attrName>style.visibility</p:attrName>
                                        </p:attrNameLst>
                                      </p:cBhvr>
                                      <p:to>
                                        <p:strVal val="visible"/>
                                      </p:to>
                                    </p:set>
                                    <p:anim from="(-#ppt_w/2)" to="(#ppt_x)" calcmode="lin" valueType="num">
                                      <p:cBhvr>
                                        <p:cTn id="63" dur="600" fill="hold">
                                          <p:stCondLst>
                                            <p:cond delay="0"/>
                                          </p:stCondLst>
                                        </p:cTn>
                                        <p:tgtEl>
                                          <p:spTgt spid="7">
                                            <p:txEl>
                                              <p:pRg st="8" end="8"/>
                                            </p:txEl>
                                          </p:spTgt>
                                        </p:tgtEl>
                                        <p:attrNameLst>
                                          <p:attrName>ppt_x</p:attrName>
                                        </p:attrNameLst>
                                      </p:cBhvr>
                                    </p:anim>
                                    <p:anim from="0" to="-1.0" calcmode="lin" valueType="num">
                                      <p:cBhvr>
                                        <p:cTn id="64" dur="200" decel="50000" autoRev="1" fill="hold">
                                          <p:stCondLst>
                                            <p:cond delay="600"/>
                                          </p:stCondLst>
                                        </p:cTn>
                                        <p:tgtEl>
                                          <p:spTgt spid="7">
                                            <p:txEl>
                                              <p:pRg st="8" end="8"/>
                                            </p:txEl>
                                          </p:spTgt>
                                        </p:tgtEl>
                                        <p:attrNameLst>
                                          <p:attrName>xshear</p:attrName>
                                        </p:attrNameLst>
                                      </p:cBhvr>
                                    </p:anim>
                                    <p:animScale>
                                      <p:cBhvr>
                                        <p:cTn id="65" dur="200" decel="100000" autoRev="1" fill="hold">
                                          <p:stCondLst>
                                            <p:cond delay="600"/>
                                          </p:stCondLst>
                                        </p:cTn>
                                        <p:tgtEl>
                                          <p:spTgt spid="7">
                                            <p:txEl>
                                              <p:pRg st="8" end="8"/>
                                            </p:txEl>
                                          </p:spTgt>
                                        </p:tgtEl>
                                      </p:cBhvr>
                                      <p:from x="100000" y="100000"/>
                                      <p:to x="80000" y="100000"/>
                                    </p:animScale>
                                    <p:anim by="(#ppt_h/3+#ppt_w*0.1)" calcmode="lin" valueType="num">
                                      <p:cBhvr additive="sum">
                                        <p:cTn id="66" dur="200" decel="100000" autoRev="1" fill="hold">
                                          <p:stCondLst>
                                            <p:cond delay="600"/>
                                          </p:stCondLst>
                                        </p:cTn>
                                        <p:tgtEl>
                                          <p:spTgt spid="7">
                                            <p:txEl>
                                              <p:pRg st="8" end="8"/>
                                            </p:txEl>
                                          </p:spTgt>
                                        </p:tgtEl>
                                        <p:attrNameLst>
                                          <p:attrName>ppt_x</p:attrName>
                                        </p:attrNameLst>
                                      </p:cBhvr>
                                    </p:anim>
                                  </p:childTnLst>
                                </p:cTn>
                              </p:par>
                            </p:childTnLst>
                          </p:cTn>
                        </p:par>
                        <p:par>
                          <p:cTn id="67" fill="hold">
                            <p:stCondLst>
                              <p:cond delay="9000"/>
                            </p:stCondLst>
                            <p:childTnLst>
                              <p:par>
                                <p:cTn id="68" presetID="34" presetClass="entr" presetSubtype="0" fill="hold" nodeType="afterEffect">
                                  <p:stCondLst>
                                    <p:cond delay="0"/>
                                  </p:stCondLst>
                                  <p:childTnLst>
                                    <p:set>
                                      <p:cBhvr>
                                        <p:cTn id="69" dur="1" fill="hold">
                                          <p:stCondLst>
                                            <p:cond delay="0"/>
                                          </p:stCondLst>
                                        </p:cTn>
                                        <p:tgtEl>
                                          <p:spTgt spid="7">
                                            <p:txEl>
                                              <p:pRg st="9" end="9"/>
                                            </p:txEl>
                                          </p:spTgt>
                                        </p:tgtEl>
                                        <p:attrNameLst>
                                          <p:attrName>style.visibility</p:attrName>
                                        </p:attrNameLst>
                                      </p:cBhvr>
                                      <p:to>
                                        <p:strVal val="visible"/>
                                      </p:to>
                                    </p:set>
                                    <p:anim from="(-#ppt_w/2)" to="(#ppt_x)" calcmode="lin" valueType="num">
                                      <p:cBhvr>
                                        <p:cTn id="70" dur="600" fill="hold">
                                          <p:stCondLst>
                                            <p:cond delay="0"/>
                                          </p:stCondLst>
                                        </p:cTn>
                                        <p:tgtEl>
                                          <p:spTgt spid="7">
                                            <p:txEl>
                                              <p:pRg st="9" end="9"/>
                                            </p:txEl>
                                          </p:spTgt>
                                        </p:tgtEl>
                                        <p:attrNameLst>
                                          <p:attrName>ppt_x</p:attrName>
                                        </p:attrNameLst>
                                      </p:cBhvr>
                                    </p:anim>
                                    <p:anim from="0" to="-1.0" calcmode="lin" valueType="num">
                                      <p:cBhvr>
                                        <p:cTn id="71" dur="200" decel="50000" autoRev="1" fill="hold">
                                          <p:stCondLst>
                                            <p:cond delay="600"/>
                                          </p:stCondLst>
                                        </p:cTn>
                                        <p:tgtEl>
                                          <p:spTgt spid="7">
                                            <p:txEl>
                                              <p:pRg st="9" end="9"/>
                                            </p:txEl>
                                          </p:spTgt>
                                        </p:tgtEl>
                                        <p:attrNameLst>
                                          <p:attrName>xshear</p:attrName>
                                        </p:attrNameLst>
                                      </p:cBhvr>
                                    </p:anim>
                                    <p:animScale>
                                      <p:cBhvr>
                                        <p:cTn id="72" dur="200" decel="100000" autoRev="1" fill="hold">
                                          <p:stCondLst>
                                            <p:cond delay="600"/>
                                          </p:stCondLst>
                                        </p:cTn>
                                        <p:tgtEl>
                                          <p:spTgt spid="7">
                                            <p:txEl>
                                              <p:pRg st="9" end="9"/>
                                            </p:txEl>
                                          </p:spTgt>
                                        </p:tgtEl>
                                      </p:cBhvr>
                                      <p:from x="100000" y="100000"/>
                                      <p:to x="80000" y="100000"/>
                                    </p:animScale>
                                    <p:anim by="(#ppt_h/3+#ppt_w*0.1)" calcmode="lin" valueType="num">
                                      <p:cBhvr additive="sum">
                                        <p:cTn id="73" dur="200" decel="100000" autoRev="1" fill="hold">
                                          <p:stCondLst>
                                            <p:cond delay="600"/>
                                          </p:stCondLst>
                                        </p:cTn>
                                        <p:tgtEl>
                                          <p:spTgt spid="7">
                                            <p:txEl>
                                              <p:pRg st="9" end="9"/>
                                            </p:txEl>
                                          </p:spTgt>
                                        </p:tgtEl>
                                        <p:attrNameLst>
                                          <p:attrName>ppt_x</p:attrName>
                                        </p:attrNameLst>
                                      </p:cBhvr>
                                    </p:anim>
                                  </p:childTnLst>
                                </p:cTn>
                              </p:par>
                            </p:childTnLst>
                          </p:cTn>
                        </p:par>
                        <p:par>
                          <p:cTn id="74" fill="hold">
                            <p:stCondLst>
                              <p:cond delay="10000"/>
                            </p:stCondLst>
                            <p:childTnLst>
                              <p:par>
                                <p:cTn id="75" presetID="34" presetClass="entr" presetSubtype="0" fill="hold" nodeType="afterEffect">
                                  <p:stCondLst>
                                    <p:cond delay="0"/>
                                  </p:stCondLst>
                                  <p:childTnLst>
                                    <p:set>
                                      <p:cBhvr>
                                        <p:cTn id="76" dur="1" fill="hold">
                                          <p:stCondLst>
                                            <p:cond delay="0"/>
                                          </p:stCondLst>
                                        </p:cTn>
                                        <p:tgtEl>
                                          <p:spTgt spid="7">
                                            <p:txEl>
                                              <p:pRg st="10" end="10"/>
                                            </p:txEl>
                                          </p:spTgt>
                                        </p:tgtEl>
                                        <p:attrNameLst>
                                          <p:attrName>style.visibility</p:attrName>
                                        </p:attrNameLst>
                                      </p:cBhvr>
                                      <p:to>
                                        <p:strVal val="visible"/>
                                      </p:to>
                                    </p:set>
                                    <p:anim from="(-#ppt_w/2)" to="(#ppt_x)" calcmode="lin" valueType="num">
                                      <p:cBhvr>
                                        <p:cTn id="77" dur="600" fill="hold">
                                          <p:stCondLst>
                                            <p:cond delay="0"/>
                                          </p:stCondLst>
                                        </p:cTn>
                                        <p:tgtEl>
                                          <p:spTgt spid="7">
                                            <p:txEl>
                                              <p:pRg st="10" end="10"/>
                                            </p:txEl>
                                          </p:spTgt>
                                        </p:tgtEl>
                                        <p:attrNameLst>
                                          <p:attrName>ppt_x</p:attrName>
                                        </p:attrNameLst>
                                      </p:cBhvr>
                                    </p:anim>
                                    <p:anim from="0" to="-1.0" calcmode="lin" valueType="num">
                                      <p:cBhvr>
                                        <p:cTn id="78" dur="200" decel="50000" autoRev="1" fill="hold">
                                          <p:stCondLst>
                                            <p:cond delay="600"/>
                                          </p:stCondLst>
                                        </p:cTn>
                                        <p:tgtEl>
                                          <p:spTgt spid="7">
                                            <p:txEl>
                                              <p:pRg st="10" end="10"/>
                                            </p:txEl>
                                          </p:spTgt>
                                        </p:tgtEl>
                                        <p:attrNameLst>
                                          <p:attrName>xshear</p:attrName>
                                        </p:attrNameLst>
                                      </p:cBhvr>
                                    </p:anim>
                                    <p:animScale>
                                      <p:cBhvr>
                                        <p:cTn id="79" dur="200" decel="100000" autoRev="1" fill="hold">
                                          <p:stCondLst>
                                            <p:cond delay="600"/>
                                          </p:stCondLst>
                                        </p:cTn>
                                        <p:tgtEl>
                                          <p:spTgt spid="7">
                                            <p:txEl>
                                              <p:pRg st="10" end="10"/>
                                            </p:txEl>
                                          </p:spTgt>
                                        </p:tgtEl>
                                      </p:cBhvr>
                                      <p:from x="100000" y="100000"/>
                                      <p:to x="80000" y="100000"/>
                                    </p:animScale>
                                    <p:anim by="(#ppt_h/3+#ppt_w*0.1)" calcmode="lin" valueType="num">
                                      <p:cBhvr additive="sum">
                                        <p:cTn id="80" dur="200" decel="100000" autoRev="1" fill="hold">
                                          <p:stCondLst>
                                            <p:cond delay="600"/>
                                          </p:stCondLst>
                                        </p:cTn>
                                        <p:tgtEl>
                                          <p:spTgt spid="7">
                                            <p:txEl>
                                              <p:pRg st="10" end="10"/>
                                            </p:txEl>
                                          </p:spTgt>
                                        </p:tgtEl>
                                        <p:attrNameLst>
                                          <p:attrName>ppt_x</p:attrName>
                                        </p:attrNameLst>
                                      </p:cBhvr>
                                    </p:anim>
                                  </p:childTnLst>
                                </p:cTn>
                              </p:par>
                            </p:childTnLst>
                          </p:cTn>
                        </p:par>
                        <p:par>
                          <p:cTn id="81" fill="hold">
                            <p:stCondLst>
                              <p:cond delay="11000"/>
                            </p:stCondLst>
                            <p:childTnLst>
                              <p:par>
                                <p:cTn id="82" presetID="34" presetClass="entr" presetSubtype="0" fill="hold" nodeType="afterEffect">
                                  <p:stCondLst>
                                    <p:cond delay="0"/>
                                  </p:stCondLst>
                                  <p:childTnLst>
                                    <p:set>
                                      <p:cBhvr>
                                        <p:cTn id="83" dur="1" fill="hold">
                                          <p:stCondLst>
                                            <p:cond delay="0"/>
                                          </p:stCondLst>
                                        </p:cTn>
                                        <p:tgtEl>
                                          <p:spTgt spid="6"/>
                                        </p:tgtEl>
                                        <p:attrNameLst>
                                          <p:attrName>style.visibility</p:attrName>
                                        </p:attrNameLst>
                                      </p:cBhvr>
                                      <p:to>
                                        <p:strVal val="visible"/>
                                      </p:to>
                                    </p:set>
                                    <p:anim from="(-#ppt_w/2)" to="(#ppt_x)" calcmode="lin" valueType="num">
                                      <p:cBhvr>
                                        <p:cTn id="84" dur="600" fill="hold">
                                          <p:stCondLst>
                                            <p:cond delay="0"/>
                                          </p:stCondLst>
                                        </p:cTn>
                                        <p:tgtEl>
                                          <p:spTgt spid="6"/>
                                        </p:tgtEl>
                                        <p:attrNameLst>
                                          <p:attrName>ppt_x</p:attrName>
                                        </p:attrNameLst>
                                      </p:cBhvr>
                                    </p:anim>
                                    <p:anim from="0" to="-1.0" calcmode="lin" valueType="num">
                                      <p:cBhvr>
                                        <p:cTn id="85" dur="200" decel="50000" autoRev="1" fill="hold">
                                          <p:stCondLst>
                                            <p:cond delay="600"/>
                                          </p:stCondLst>
                                        </p:cTn>
                                        <p:tgtEl>
                                          <p:spTgt spid="6"/>
                                        </p:tgtEl>
                                        <p:attrNameLst>
                                          <p:attrName>xshear</p:attrName>
                                        </p:attrNameLst>
                                      </p:cBhvr>
                                    </p:anim>
                                    <p:animScale>
                                      <p:cBhvr>
                                        <p:cTn id="86" dur="200" decel="100000" autoRev="1" fill="hold">
                                          <p:stCondLst>
                                            <p:cond delay="600"/>
                                          </p:stCondLst>
                                        </p:cTn>
                                        <p:tgtEl>
                                          <p:spTgt spid="6"/>
                                        </p:tgtEl>
                                      </p:cBhvr>
                                      <p:from x="100000" y="100000"/>
                                      <p:to x="80000" y="100000"/>
                                    </p:animScale>
                                    <p:anim by="(#ppt_h/3+#ppt_w*0.1)" calcmode="lin" valueType="num">
                                      <p:cBhvr additive="sum">
                                        <p:cTn id="87" dur="200" decel="100000" autoRev="1" fill="hold">
                                          <p:stCondLst>
                                            <p:cond delay="600"/>
                                          </p:stCondLst>
                                        </p:cTn>
                                        <p:tgtEl>
                                          <p:spTgt spid="6"/>
                                        </p:tgtEl>
                                        <p:attrNameLst>
                                          <p:attrName>ppt_x</p:attrName>
                                        </p:attrNameLst>
                                      </p:cBhvr>
                                    </p:anim>
                                  </p:childTnLst>
                                </p:cTn>
                              </p:par>
                              <p:par>
                                <p:cTn id="88" presetID="10" presetClass="entr" presetSubtype="0" fill="hold" nodeType="withEffect">
                                  <p:stCondLst>
                                    <p:cond delay="0"/>
                                  </p:stCondLst>
                                  <p:childTnLst>
                                    <p:set>
                                      <p:cBhvr>
                                        <p:cTn id="89" dur="1" fill="hold">
                                          <p:stCondLst>
                                            <p:cond delay="0"/>
                                          </p:stCondLst>
                                        </p:cTn>
                                        <p:tgtEl>
                                          <p:spTgt spid="2050"/>
                                        </p:tgtEl>
                                        <p:attrNameLst>
                                          <p:attrName>style.visibility</p:attrName>
                                        </p:attrNameLst>
                                      </p:cBhvr>
                                      <p:to>
                                        <p:strVal val="visible"/>
                                      </p:to>
                                    </p:set>
                                    <p:animEffect transition="in" filter="fade">
                                      <p:cBhvr>
                                        <p:cTn id="90"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6"/>
                    </p:tgtEl>
                  </p:cond>
                </p:stCondLst>
                <p:endSync evt="end" delay="0">
                  <p:rtn val="all"/>
                </p:endSync>
                <p:childTnLst>
                  <p:par>
                    <p:cTn id="92" fill="hold">
                      <p:stCondLst>
                        <p:cond delay="0"/>
                      </p:stCondLst>
                      <p:childTnLst>
                        <p:par>
                          <p:cTn id="93" fill="hold">
                            <p:stCondLst>
                              <p:cond delay="0"/>
                            </p:stCondLst>
                            <p:childTnLst>
                              <p:par>
                                <p:cTn id="94" presetID="2" presetClass="mediacall" presetSubtype="0" fill="hold" nodeType="clickEffect">
                                  <p:stCondLst>
                                    <p:cond delay="0"/>
                                  </p:stCondLst>
                                  <p:childTnLst>
                                    <p:cmd type="call" cmd="togglePause">
                                      <p:cBhvr>
                                        <p:cTn id="95" dur="1" fill="hold"/>
                                        <p:tgtEl>
                                          <p:spTgt spid="6"/>
                                        </p:tgtEl>
                                      </p:cBhvr>
                                    </p:cmd>
                                  </p:childTnLst>
                                </p:cTn>
                              </p:par>
                            </p:childTnLst>
                          </p:cTn>
                        </p:par>
                      </p:childTnLst>
                    </p:cTn>
                  </p:par>
                </p:childTnLst>
              </p:cTn>
              <p:nextCondLst>
                <p:cond evt="onClick" delay="0">
                  <p:tgtEl>
                    <p:spTgt spid="6"/>
                  </p:tgtEl>
                </p:cond>
              </p:nextCondLst>
            </p:seq>
            <p:video>
              <p:cMediaNode>
                <p:cTn id="96"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مهندسی ورزش</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3" name="Text Placeholder 2"/>
          <p:cNvSpPr>
            <a:spLocks noGrp="1"/>
          </p:cNvSpPr>
          <p:nvPr>
            <p:ph type="body" sz="quarter" idx="11"/>
          </p:nvPr>
        </p:nvSpPr>
        <p:spPr>
          <a:xfrm>
            <a:off x="2214546" y="1524000"/>
            <a:ext cx="6091254" cy="3619512"/>
          </a:xfrm>
        </p:spPr>
        <p:txBody>
          <a:bodyPr/>
          <a:lstStyle/>
          <a:p>
            <a:pPr algn="r">
              <a:lnSpc>
                <a:spcPct val="150000"/>
              </a:lnSpc>
              <a:buClr>
                <a:srgbClr val="00B050"/>
              </a:buClr>
              <a:buFont typeface="Wingdings" pitchFamily="2" charset="2"/>
              <a:buChar char="ü"/>
            </a:pPr>
            <a:r>
              <a:rPr lang="fa-IR" b="1" dirty="0" smtClean="0">
                <a:solidFill>
                  <a:schemeClr val="tx2">
                    <a:lumMod val="85000"/>
                    <a:lumOff val="15000"/>
                  </a:schemeClr>
                </a:solidFill>
                <a:latin typeface="B Zar" pitchFamily="2" charset="-78"/>
                <a:cs typeface="B Nazanin" pitchFamily="2" charset="-78"/>
              </a:rPr>
              <a:t>استفاده از جوراب های پوشش </a:t>
            </a:r>
            <a:r>
              <a:rPr lang="fa-IR" sz="2200" b="1" dirty="0" smtClean="0">
                <a:solidFill>
                  <a:schemeClr val="tx2">
                    <a:lumMod val="85000"/>
                    <a:lumOff val="15000"/>
                  </a:schemeClr>
                </a:solidFill>
                <a:latin typeface="B Zar" pitchFamily="2" charset="-78"/>
                <a:cs typeface="B Nazanin" pitchFamily="2" charset="-78"/>
              </a:rPr>
              <a:t>نانوذرات</a:t>
            </a:r>
            <a:r>
              <a:rPr lang="fa-IR" b="1" dirty="0" smtClean="0">
                <a:solidFill>
                  <a:schemeClr val="tx2">
                    <a:lumMod val="85000"/>
                    <a:lumOff val="15000"/>
                  </a:schemeClr>
                </a:solidFill>
                <a:latin typeface="B Zar" pitchFamily="2" charset="-78"/>
                <a:cs typeface="B Nazanin" pitchFamily="2" charset="-78"/>
              </a:rPr>
              <a:t> نقره: جلوگیری از رشد قارچ و باکتری ها در اثر تعریق بین پنجه و ...</a:t>
            </a:r>
          </a:p>
        </p:txBody>
      </p:sp>
      <p:pic>
        <p:nvPicPr>
          <p:cNvPr id="4" name="Picture 2" descr="C:\Users\Dell\Desktop\imagesCA2ZV43A.jpg"/>
          <p:cNvPicPr>
            <a:picLocks noChangeAspect="1" noChangeArrowheads="1"/>
          </p:cNvPicPr>
          <p:nvPr/>
        </p:nvPicPr>
        <p:blipFill>
          <a:blip r:embed="rId2" cstate="print"/>
          <a:srcRect/>
          <a:stretch>
            <a:fillRect/>
          </a:stretch>
        </p:blipFill>
        <p:spPr bwMode="auto">
          <a:xfrm>
            <a:off x="3428992" y="4429132"/>
            <a:ext cx="2026548" cy="192882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6" name="Picture 4" descr="C:\Users\Dell\Desktop\imagesCAQ180ZH.jpg"/>
          <p:cNvPicPr>
            <a:picLocks noChangeAspect="1" noChangeArrowheads="1"/>
          </p:cNvPicPr>
          <p:nvPr/>
        </p:nvPicPr>
        <p:blipFill>
          <a:blip r:embed="rId3" cstate="print"/>
          <a:srcRect/>
          <a:stretch>
            <a:fillRect/>
          </a:stretch>
        </p:blipFill>
        <p:spPr bwMode="auto">
          <a:xfrm>
            <a:off x="6014826" y="4410092"/>
            <a:ext cx="2271950" cy="187642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5" descr="C:\Users\Dell\Desktop\imagesCACC7JPS.jpg"/>
          <p:cNvPicPr>
            <a:picLocks noChangeAspect="1" noChangeArrowheads="1"/>
          </p:cNvPicPr>
          <p:nvPr/>
        </p:nvPicPr>
        <p:blipFill>
          <a:blip r:embed="rId4" cstate="print"/>
          <a:srcRect/>
          <a:stretch>
            <a:fillRect/>
          </a:stretch>
        </p:blipFill>
        <p:spPr bwMode="auto">
          <a:xfrm>
            <a:off x="571472" y="4357694"/>
            <a:ext cx="2214578" cy="20002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p:cNvPicPr>
            <a:picLocks noChangeAspect="1" noChangeArrowheads="1"/>
          </p:cNvPicPr>
          <p:nvPr/>
        </p:nvPicPr>
        <p:blipFill>
          <a:blip r:embed="rId5" cstate="print"/>
          <a:srcRect l="17143" r="17143"/>
          <a:stretch>
            <a:fillRect/>
          </a:stretch>
        </p:blipFill>
        <p:spPr bwMode="auto">
          <a:xfrm>
            <a:off x="500034" y="1571612"/>
            <a:ext cx="1595423" cy="228601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9" name="Picture 3" descr="C:\Users\Dell\Desktop\imagesCAJCRZXM.jpg"/>
          <p:cNvPicPr>
            <a:picLocks noChangeAspect="1" noChangeArrowheads="1"/>
          </p:cNvPicPr>
          <p:nvPr/>
        </p:nvPicPr>
        <p:blipFill>
          <a:blip r:embed="rId6" cstate="print"/>
          <a:srcRect/>
          <a:stretch>
            <a:fillRect/>
          </a:stretch>
        </p:blipFill>
        <p:spPr bwMode="auto">
          <a:xfrm>
            <a:off x="2500298" y="2786058"/>
            <a:ext cx="1928826" cy="137773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Box 9"/>
          <p:cNvSpPr txBox="1"/>
          <p:nvPr/>
        </p:nvSpPr>
        <p:spPr>
          <a:xfrm>
            <a:off x="8572528" y="6060064"/>
            <a:ext cx="428323" cy="369332"/>
          </a:xfrm>
          <a:prstGeom prst="rect">
            <a:avLst/>
          </a:prstGeom>
          <a:noFill/>
        </p:spPr>
        <p:txBody>
          <a:bodyPr wrap="none" rtlCol="1">
            <a:spAutoFit/>
          </a:bodyPr>
          <a:lstStyle/>
          <a:p>
            <a:r>
              <a:rPr lang="fa-IR" dirty="0" smtClean="0"/>
              <a:t>17</a:t>
            </a:r>
            <a:endParaRPr lang="fa-IR"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fmla="#ppt_w*sin(2.5*pi*$)">
                                          <p:val>
                                            <p:fltVal val="0"/>
                                          </p:val>
                                        </p:tav>
                                        <p:tav tm="100000">
                                          <p:val>
                                            <p:fltVal val="1"/>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19" presetClass="entr" presetSubtype="1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fmla="#ppt_w*sin(2.5*pi*$)">
                                          <p:val>
                                            <p:fltVal val="0"/>
                                          </p:val>
                                        </p:tav>
                                        <p:tav tm="100000">
                                          <p:val>
                                            <p:fltVal val="1"/>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childTnLst>
                                </p:cTn>
                              </p:par>
                            </p:childTnLst>
                          </p:cTn>
                        </p:par>
                        <p:par>
                          <p:cTn id="14" fill="hold">
                            <p:stCondLst>
                              <p:cond delay="2000"/>
                            </p:stCondLst>
                            <p:childTnLst>
                              <p:par>
                                <p:cTn id="15" presetID="19" presetClass="entr" presetSubtype="1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fmla="#ppt_w*sin(2.5*pi*$)">
                                          <p:val>
                                            <p:fltVal val="0"/>
                                          </p:val>
                                        </p:tav>
                                        <p:tav tm="100000">
                                          <p:val>
                                            <p:fltVal val="1"/>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9"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fmla="#ppt_w*sin(2.5*pi*$)">
                                          <p:val>
                                            <p:fltVal val="0"/>
                                          </p:val>
                                        </p:tav>
                                        <p:tav tm="100000">
                                          <p:val>
                                            <p:fltVal val="1"/>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9" presetClass="entr" presetSubtype="1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fmla="#ppt_w*sin(2.5*pi*$)">
                                          <p:val>
                                            <p:fltVal val="0"/>
                                          </p:val>
                                        </p:tav>
                                        <p:tav tm="100000">
                                          <p:val>
                                            <p:fltVal val="1"/>
                                          </p:val>
                                        </p:tav>
                                      </p:tavLst>
                                    </p:anim>
                                    <p:anim calcmode="lin" valueType="num">
                                      <p:cBhvr>
                                        <p:cTn id="28"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84459"/>
          </a:xfrm>
        </p:spPr>
        <p:txBody>
          <a:bodyPr/>
          <a:lstStyle/>
          <a:p>
            <a:r>
              <a:rPr lang="fa-IR" dirty="0" smtClean="0"/>
              <a:t>ارائه مدرسان</a:t>
            </a:r>
            <a:endParaRPr lang="fa-IR" dirty="0"/>
          </a:p>
        </p:txBody>
      </p:sp>
      <p:sp>
        <p:nvSpPr>
          <p:cNvPr id="3" name="Subtitle 2"/>
          <p:cNvSpPr>
            <a:spLocks noGrp="1"/>
          </p:cNvSpPr>
          <p:nvPr>
            <p:ph type="subTitle" idx="1"/>
          </p:nvPr>
        </p:nvSpPr>
        <p:spPr/>
        <p:txBody>
          <a:bodyPr/>
          <a:lstStyle/>
          <a:p>
            <a:r>
              <a:rPr lang="fa-IR" dirty="0" smtClean="0"/>
              <a:t>صفورا کفاش </a:t>
            </a:r>
            <a:endParaRPr lang="fa-IR" dirty="0"/>
          </a:p>
        </p:txBody>
      </p:sp>
      <p:pic>
        <p:nvPicPr>
          <p:cNvPr id="4" name="Picture 2" descr="C:\Users\Golden\Desktop\Nanoseminar Basij\203706_955.jpg"/>
          <p:cNvPicPr>
            <a:picLocks noChangeAspect="1" noChangeArrowheads="1"/>
          </p:cNvPicPr>
          <p:nvPr/>
        </p:nvPicPr>
        <p:blipFill>
          <a:blip r:embed="rId2" cstate="print"/>
          <a:srcRect/>
          <a:stretch>
            <a:fillRect/>
          </a:stretch>
        </p:blipFill>
        <p:spPr bwMode="auto">
          <a:xfrm>
            <a:off x="0" y="-24"/>
            <a:ext cx="9144000" cy="6858001"/>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مباحث اصلی</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4" name="TextBox 3"/>
          <p:cNvSpPr txBox="1"/>
          <p:nvPr/>
        </p:nvSpPr>
        <p:spPr>
          <a:xfrm>
            <a:off x="8643966" y="6072206"/>
            <a:ext cx="306495" cy="369332"/>
          </a:xfrm>
          <a:prstGeom prst="rect">
            <a:avLst/>
          </a:prstGeom>
          <a:noFill/>
        </p:spPr>
        <p:txBody>
          <a:bodyPr wrap="none" rtlCol="1">
            <a:spAutoFit/>
          </a:bodyPr>
          <a:lstStyle/>
          <a:p>
            <a:r>
              <a:rPr lang="fa-IR" dirty="0" smtClean="0"/>
              <a:t>1</a:t>
            </a:r>
            <a:endParaRPr lang="fa-IR" dirty="0"/>
          </a:p>
        </p:txBody>
      </p:sp>
      <p:sp>
        <p:nvSpPr>
          <p:cNvPr id="5" name="Text Placeholder 2"/>
          <p:cNvSpPr txBox="1">
            <a:spLocks/>
          </p:cNvSpPr>
          <p:nvPr/>
        </p:nvSpPr>
        <p:spPr bwMode="auto">
          <a:xfrm>
            <a:off x="357158" y="2143116"/>
            <a:ext cx="4090990" cy="271464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نانو حسگرها</a:t>
            </a:r>
          </a:p>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نانورآکتورها</a:t>
            </a:r>
          </a:p>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ساختمان</a:t>
            </a:r>
          </a:p>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نانوقطعات الکترونیکی و نوری</a:t>
            </a:r>
          </a:p>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مهندسی ورزش</a:t>
            </a:r>
          </a:p>
          <a:p>
            <a:pPr marL="342900" marR="0" lvl="0" indent="-342900" algn="just" defTabSz="914400" rtl="1" eaLnBrk="1" fontAlgn="base" latinLnBrk="0" hangingPunct="1">
              <a:lnSpc>
                <a:spcPct val="100000"/>
              </a:lnSpc>
              <a:spcBef>
                <a:spcPct val="20000"/>
              </a:spcBef>
              <a:spcAft>
                <a:spcPct val="0"/>
              </a:spcAft>
              <a:buClr>
                <a:srgbClr val="00B050"/>
              </a:buClr>
              <a:buSzTx/>
              <a:buFont typeface="Wingdings" pitchFamily="2" charset="2"/>
              <a:buChar char="q"/>
              <a:tabLst/>
              <a:defRPr/>
            </a:pPr>
            <a:r>
              <a:rPr kumimoji="0" lang="fa-IR" sz="2200" b="0" i="0" u="none" strike="noStrike" kern="0" cap="none" spc="0" normalizeH="0" baseline="0" noProof="0" dirty="0" smtClean="0">
                <a:ln>
                  <a:noFill/>
                </a:ln>
                <a:effectLst/>
                <a:uLnTx/>
                <a:uFillTx/>
                <a:latin typeface="+mn-lt"/>
                <a:ea typeface="+mn-ea"/>
                <a:cs typeface="B Zar" pitchFamily="2" charset="-78"/>
              </a:rPr>
              <a:t>...</a:t>
            </a:r>
            <a:endParaRPr kumimoji="0" lang="fa-IR" sz="2200" b="0" i="0" u="none" strike="noStrike" kern="0" cap="none" spc="0" normalizeH="0" baseline="0" noProof="0" dirty="0">
              <a:ln>
                <a:noFill/>
              </a:ln>
              <a:effectLst/>
              <a:uLnTx/>
              <a:uFillTx/>
              <a:latin typeface="+mn-lt"/>
              <a:ea typeface="+mn-ea"/>
              <a:cs typeface="B Zar" pitchFamily="2" charset="-78"/>
            </a:endParaRPr>
          </a:p>
        </p:txBody>
      </p:sp>
      <p:sp>
        <p:nvSpPr>
          <p:cNvPr id="6" name="TextBox 5"/>
          <p:cNvSpPr txBox="1"/>
          <p:nvPr/>
        </p:nvSpPr>
        <p:spPr>
          <a:xfrm>
            <a:off x="4857752" y="2071678"/>
            <a:ext cx="3214710" cy="2739211"/>
          </a:xfrm>
          <a:prstGeom prst="rect">
            <a:avLst/>
          </a:prstGeom>
          <a:noFill/>
        </p:spPr>
        <p:txBody>
          <a:bodyPr wrap="square" rtlCol="0">
            <a:spAutoFit/>
          </a:bodyPr>
          <a:lstStyle/>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نانوپزشکی</a:t>
            </a:r>
          </a:p>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نفت و گاز و پتروشیمی</a:t>
            </a:r>
          </a:p>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خودرو</a:t>
            </a:r>
          </a:p>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مواد پیشرفته</a:t>
            </a:r>
          </a:p>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نانوکاتالیست ها</a:t>
            </a:r>
          </a:p>
          <a:p>
            <a:pPr marL="342900" lvl="0" indent="-342900" algn="just" fontAlgn="base">
              <a:spcBef>
                <a:spcPct val="20000"/>
              </a:spcBef>
              <a:spcAft>
                <a:spcPct val="0"/>
              </a:spcAft>
              <a:buClr>
                <a:srgbClr val="00B050"/>
              </a:buClr>
              <a:buFont typeface="Wingdings" pitchFamily="2" charset="2"/>
              <a:buChar char="q"/>
            </a:pPr>
            <a:r>
              <a:rPr lang="fa-IR" sz="2200" kern="0" dirty="0" smtClean="0">
                <a:solidFill>
                  <a:prstClr val="black"/>
                </a:solidFill>
                <a:cs typeface="B Zar" pitchFamily="2" charset="-78"/>
              </a:rPr>
              <a:t>انرژی های نو</a:t>
            </a: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1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10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5" dur="10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6" dur="10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7"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39" presetClass="entr" presetSubtype="0" accel="10000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10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2" dur="10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3" dur="10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39" presetClass="entr" presetSubtype="0" accel="100000"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1000" fill="hold"/>
                                        <p:tgtEl>
                                          <p:spTgt spid="6">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1000" fill="hold"/>
                                        <p:tgtEl>
                                          <p:spTgt spid="6">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1000" fill="hold"/>
                                        <p:tgtEl>
                                          <p:spTgt spid="6">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39" presetClass="entr" presetSubtype="0" accel="100000" fill="hold" nodeType="after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p:cTn id="35" dur="1000" fill="hold"/>
                                        <p:tgtEl>
                                          <p:spTgt spid="6">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6" dur="1000" fill="hold"/>
                                        <p:tgtEl>
                                          <p:spTgt spid="6">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7" dur="1000" fill="hold"/>
                                        <p:tgtEl>
                                          <p:spTgt spid="6">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8"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39" presetClass="entr" presetSubtype="0" accel="100000" fill="hold"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 calcmode="lin" valueType="num">
                                      <p:cBhvr>
                                        <p:cTn id="42" dur="1000" fill="hold"/>
                                        <p:tgtEl>
                                          <p:spTgt spid="6">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3" dur="1000" fill="hold"/>
                                        <p:tgtEl>
                                          <p:spTgt spid="6">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4" dur="1000" fill="hold"/>
                                        <p:tgtEl>
                                          <p:spTgt spid="6">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45"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39" presetClass="entr" presetSubtype="0" accel="100000" fill="hold" nodeType="after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1000" fill="hold"/>
                                        <p:tgtEl>
                                          <p:spTgt spid="5">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0" dur="1000" fill="hold"/>
                                        <p:tgtEl>
                                          <p:spTgt spid="5">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1" dur="1000" fill="hold"/>
                                        <p:tgtEl>
                                          <p:spTgt spid="5">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52" dur="10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7000"/>
                            </p:stCondLst>
                            <p:childTnLst>
                              <p:par>
                                <p:cTn id="54" presetID="39" presetClass="entr" presetSubtype="0" accel="100000" fill="hold" nodeType="after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p:cTn id="56" dur="1000" fill="hold"/>
                                        <p:tgtEl>
                                          <p:spTgt spid="5">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7" dur="1000" fill="hold"/>
                                        <p:tgtEl>
                                          <p:spTgt spid="5">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8" dur="1000" fill="hold"/>
                                        <p:tgtEl>
                                          <p:spTgt spid="5">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9" dur="10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39" presetClass="entr" presetSubtype="0" accel="100000" fill="hold" nodeType="after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1000" fill="hold"/>
                                        <p:tgtEl>
                                          <p:spTgt spid="5">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4" dur="1000" fill="hold"/>
                                        <p:tgtEl>
                                          <p:spTgt spid="5">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5" dur="1000" fill="hold"/>
                                        <p:tgtEl>
                                          <p:spTgt spid="5">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6" dur="10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67" fill="hold">
                            <p:stCondLst>
                              <p:cond delay="9000"/>
                            </p:stCondLst>
                            <p:childTnLst>
                              <p:par>
                                <p:cTn id="68" presetID="39" presetClass="entr" presetSubtype="0" accel="100000" fill="hold" nodeType="after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 calcmode="lin" valueType="num">
                                      <p:cBhvr>
                                        <p:cTn id="70" dur="1000" fill="hold"/>
                                        <p:tgtEl>
                                          <p:spTgt spid="5">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1" dur="1000" fill="hold"/>
                                        <p:tgtEl>
                                          <p:spTgt spid="5">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2" dur="1000" fill="hold"/>
                                        <p:tgtEl>
                                          <p:spTgt spid="5">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73" dur="10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74" fill="hold">
                            <p:stCondLst>
                              <p:cond delay="10000"/>
                            </p:stCondLst>
                            <p:childTnLst>
                              <p:par>
                                <p:cTn id="75" presetID="39" presetClass="entr" presetSubtype="0" accel="100000" fill="hold" nodeType="after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p:cTn id="77" dur="1000" fill="hold"/>
                                        <p:tgtEl>
                                          <p:spTgt spid="5">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8" dur="1000" fill="hold"/>
                                        <p:tgtEl>
                                          <p:spTgt spid="5">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9" dur="1000" fill="hold"/>
                                        <p:tgtEl>
                                          <p:spTgt spid="5">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80" dur="10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par>
                          <p:cTn id="81" fill="hold">
                            <p:stCondLst>
                              <p:cond delay="11000"/>
                            </p:stCondLst>
                            <p:childTnLst>
                              <p:par>
                                <p:cTn id="82" presetID="39" presetClass="entr" presetSubtype="0" accel="100000" fill="hold" nodeType="afterEffect">
                                  <p:stCondLst>
                                    <p:cond delay="0"/>
                                  </p:stCondLst>
                                  <p:childTnLst>
                                    <p:set>
                                      <p:cBhvr>
                                        <p:cTn id="83" dur="1" fill="hold">
                                          <p:stCondLst>
                                            <p:cond delay="0"/>
                                          </p:stCondLst>
                                        </p:cTn>
                                        <p:tgtEl>
                                          <p:spTgt spid="5">
                                            <p:txEl>
                                              <p:pRg st="5" end="5"/>
                                            </p:txEl>
                                          </p:spTgt>
                                        </p:tgtEl>
                                        <p:attrNameLst>
                                          <p:attrName>style.visibility</p:attrName>
                                        </p:attrNameLst>
                                      </p:cBhvr>
                                      <p:to>
                                        <p:strVal val="visible"/>
                                      </p:to>
                                    </p:set>
                                    <p:anim calcmode="lin" valueType="num">
                                      <p:cBhvr>
                                        <p:cTn id="84" dur="1000" fill="hold"/>
                                        <p:tgtEl>
                                          <p:spTgt spid="5">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5" dur="1000" fill="hold"/>
                                        <p:tgtEl>
                                          <p:spTgt spid="5">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86" dur="1000" fill="hold"/>
                                        <p:tgtEl>
                                          <p:spTgt spid="5">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87" dur="10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نانوپزشکی</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pic>
        <p:nvPicPr>
          <p:cNvPr id="5" name="Picture 5" descr="thumb_88"/>
          <p:cNvPicPr>
            <a:picLocks noChangeAspect="1" noChangeArrowheads="1"/>
          </p:cNvPicPr>
          <p:nvPr/>
        </p:nvPicPr>
        <p:blipFill>
          <a:blip r:embed="rId2" cstate="print"/>
          <a:srcRect/>
          <a:stretch>
            <a:fillRect/>
          </a:stretch>
        </p:blipFill>
        <p:spPr bwMode="auto">
          <a:xfrm>
            <a:off x="197266" y="4023455"/>
            <a:ext cx="2060575" cy="1511300"/>
          </a:xfrm>
          <a:prstGeom prst="rect">
            <a:avLst/>
          </a:prstGeom>
          <a:noFill/>
        </p:spPr>
      </p:pic>
      <p:sp>
        <p:nvSpPr>
          <p:cNvPr id="6" name="TextBox 5"/>
          <p:cNvSpPr txBox="1"/>
          <p:nvPr/>
        </p:nvSpPr>
        <p:spPr>
          <a:xfrm>
            <a:off x="8643966" y="6072206"/>
            <a:ext cx="306495" cy="369332"/>
          </a:xfrm>
          <a:prstGeom prst="rect">
            <a:avLst/>
          </a:prstGeom>
          <a:noFill/>
        </p:spPr>
        <p:txBody>
          <a:bodyPr wrap="none" rtlCol="1">
            <a:spAutoFit/>
          </a:bodyPr>
          <a:lstStyle/>
          <a:p>
            <a:r>
              <a:rPr lang="fa-IR" dirty="0" smtClean="0"/>
              <a:t>2</a:t>
            </a:r>
            <a:endParaRPr lang="fa-IR" dirty="0"/>
          </a:p>
        </p:txBody>
      </p:sp>
      <p:sp>
        <p:nvSpPr>
          <p:cNvPr id="7" name="TextBox 6"/>
          <p:cNvSpPr txBox="1"/>
          <p:nvPr/>
        </p:nvSpPr>
        <p:spPr>
          <a:xfrm>
            <a:off x="714348" y="1285860"/>
            <a:ext cx="7572428" cy="5576911"/>
          </a:xfrm>
          <a:prstGeom prst="rect">
            <a:avLst/>
          </a:prstGeom>
          <a:noFill/>
        </p:spPr>
        <p:txBody>
          <a:bodyPr wrap="square" rtlCol="0">
            <a:spAutoFit/>
          </a:bodyPr>
          <a:lstStyle/>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DDDDDD">
                    <a:lumMod val="25000"/>
                  </a:srgbClr>
                </a:solidFill>
                <a:cs typeface="B Nazanin" pitchFamily="2" charset="-78"/>
              </a:rPr>
              <a:t>داروسازی</a:t>
            </a:r>
          </a:p>
          <a:p>
            <a:pPr marL="987425" lvl="0" indent="-174625" algn="just" fontAlgn="base">
              <a:spcBef>
                <a:spcPct val="50000"/>
              </a:spcBef>
              <a:spcAft>
                <a:spcPct val="0"/>
              </a:spcAft>
              <a:buClr>
                <a:srgbClr val="FF0000"/>
              </a:buClr>
              <a:buFont typeface="Arial" pitchFamily="34" charset="0"/>
              <a:buChar char="•"/>
            </a:pPr>
            <a:r>
              <a:rPr lang="fa-IR" b="1" kern="0" dirty="0" smtClean="0">
                <a:solidFill>
                  <a:srgbClr val="000066"/>
                </a:solidFill>
                <a:cs typeface="B Nazanin" pitchFamily="2" charset="-78"/>
              </a:rPr>
              <a:t>امكان استفاده از داروهاي با حلاليت كم به كمك نانوذرات</a:t>
            </a:r>
          </a:p>
          <a:p>
            <a:pPr marL="987425" lvl="0" indent="-174625" algn="just" fontAlgn="base">
              <a:spcBef>
                <a:spcPct val="50000"/>
              </a:spcBef>
              <a:spcAft>
                <a:spcPct val="0"/>
              </a:spcAft>
              <a:buClr>
                <a:srgbClr val="FF0000"/>
              </a:buClr>
              <a:buFont typeface="Arial" pitchFamily="34" charset="0"/>
              <a:buChar char="•"/>
            </a:pPr>
            <a:r>
              <a:rPr lang="fa-IR" b="1" kern="0" dirty="0" smtClean="0">
                <a:solidFill>
                  <a:srgbClr val="000066"/>
                </a:solidFill>
                <a:cs typeface="B Nazanin" pitchFamily="2" charset="-78"/>
              </a:rPr>
              <a:t>طراحي سيستمهاي نوين هدفمند نانوزيستي در حمل دارو</a:t>
            </a:r>
          </a:p>
          <a:p>
            <a:pPr marL="987425" lvl="0" indent="-174625" algn="just" fontAlgn="base">
              <a:spcBef>
                <a:spcPct val="50000"/>
              </a:spcBef>
              <a:spcAft>
                <a:spcPct val="0"/>
              </a:spcAft>
              <a:buClr>
                <a:srgbClr val="FF0000"/>
              </a:buClr>
              <a:buFont typeface="Arial" pitchFamily="34" charset="0"/>
              <a:buChar char="•"/>
            </a:pPr>
            <a:r>
              <a:rPr lang="fa-IR" b="1" kern="0" dirty="0" smtClean="0">
                <a:solidFill>
                  <a:srgbClr val="000066"/>
                </a:solidFill>
                <a:cs typeface="B Nazanin" pitchFamily="2" charset="-78"/>
              </a:rPr>
              <a:t>هدف قراردادن تومورها به علت عبور ذرات نانو از منافذ تومورها</a:t>
            </a:r>
          </a:p>
          <a:p>
            <a:pPr marL="987425" lvl="0" indent="-174625" algn="just" fontAlgn="base">
              <a:spcBef>
                <a:spcPct val="50000"/>
              </a:spcBef>
              <a:spcAft>
                <a:spcPct val="0"/>
              </a:spcAft>
              <a:buClr>
                <a:srgbClr val="FF0000"/>
              </a:buClr>
              <a:buFont typeface="Arial" pitchFamily="34" charset="0"/>
              <a:buChar char="•"/>
            </a:pPr>
            <a:r>
              <a:rPr lang="fa-IR" b="1" kern="0" dirty="0" smtClean="0">
                <a:solidFill>
                  <a:srgbClr val="000066"/>
                </a:solidFill>
                <a:cs typeface="B Nazanin" pitchFamily="2" charset="-78"/>
              </a:rPr>
              <a:t>افزايش تجمع نقطه اي دارو</a:t>
            </a:r>
          </a:p>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DDDDDD">
                    <a:lumMod val="25000"/>
                  </a:srgbClr>
                </a:solidFill>
                <a:cs typeface="B Nazanin" pitchFamily="2" charset="-78"/>
              </a:rPr>
              <a:t>مواد اساسی ساخت کاشتنی ها در بدن و اندم های مصنوعی زیست سازگار</a:t>
            </a:r>
          </a:p>
          <a:p>
            <a:pPr marL="342900" lvl="0" indent="-342900" algn="just" fontAlgn="base">
              <a:spcBef>
                <a:spcPct val="20000"/>
              </a:spcBef>
              <a:spcAft>
                <a:spcPct val="0"/>
              </a:spcAft>
              <a:buClr>
                <a:srgbClr val="FF0000"/>
              </a:buClr>
              <a:buFont typeface="Wingdings" pitchFamily="2" charset="2"/>
              <a:buChar char="ü"/>
            </a:pPr>
            <a:r>
              <a:rPr lang="ar-SA" b="1" kern="0" dirty="0" smtClean="0">
                <a:solidFill>
                  <a:srgbClr val="DDDDDD">
                    <a:lumMod val="25000"/>
                  </a:srgbClr>
                </a:solidFill>
                <a:cs typeface="B Nazanin" pitchFamily="2" charset="-78"/>
              </a:rPr>
              <a:t>استفاده از نانوذرات آهن جهت شناسايي تومورهاي مغزي و ساير آسيبهاي مغزي</a:t>
            </a:r>
            <a:endParaRPr lang="fa-IR" b="1" kern="0" dirty="0" smtClean="0">
              <a:solidFill>
                <a:srgbClr val="DDDDDD">
                  <a:lumMod val="25000"/>
                </a:srgbClr>
              </a:solidFill>
              <a:cs typeface="B Nazanin" pitchFamily="2" charset="-78"/>
            </a:endParaRPr>
          </a:p>
          <a:p>
            <a:pPr marL="342900" lvl="0" indent="-342900" algn="just" fontAlgn="base">
              <a:spcBef>
                <a:spcPct val="20000"/>
              </a:spcBef>
              <a:spcAft>
                <a:spcPct val="0"/>
              </a:spcAft>
              <a:buClr>
                <a:srgbClr val="FF0000"/>
              </a:buClr>
              <a:buFont typeface="Wingdings" pitchFamily="2" charset="2"/>
              <a:buChar char="ü"/>
            </a:pPr>
            <a:r>
              <a:rPr lang="ar-SA" b="1" kern="0" dirty="0" smtClean="0">
                <a:solidFill>
                  <a:srgbClr val="DDDDDD">
                    <a:lumMod val="25000"/>
                  </a:srgbClr>
                </a:solidFill>
                <a:cs typeface="B Nazanin" pitchFamily="2" charset="-78"/>
              </a:rPr>
              <a:t>بادوام كردن دندان‌ها</a:t>
            </a:r>
            <a:r>
              <a:rPr lang="fa-IR" b="1" kern="0" dirty="0" smtClean="0">
                <a:solidFill>
                  <a:srgbClr val="DDDDDD">
                    <a:lumMod val="25000"/>
                  </a:srgbClr>
                </a:solidFill>
                <a:cs typeface="B Nazanin" pitchFamily="2" charset="-78"/>
              </a:rPr>
              <a:t>ی</a:t>
            </a:r>
            <a:r>
              <a:rPr lang="ar-SA" b="1" kern="0" dirty="0" smtClean="0">
                <a:solidFill>
                  <a:srgbClr val="DDDDDD">
                    <a:lumMod val="25000"/>
                  </a:srgbClr>
                </a:solidFill>
                <a:cs typeface="B Nazanin" pitchFamily="2" charset="-78"/>
              </a:rPr>
              <a:t> حساس بااستفاده از نانو ذرات طلا</a:t>
            </a:r>
            <a:endParaRPr lang="fa-IR" b="1" kern="0" dirty="0" smtClean="0">
              <a:solidFill>
                <a:srgbClr val="DDDDDD">
                  <a:lumMod val="25000"/>
                </a:srgbClr>
              </a:solidFill>
              <a:cs typeface="B Nazanin" pitchFamily="2" charset="-78"/>
            </a:endParaRPr>
          </a:p>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DDDDDD">
                    <a:lumMod val="25000"/>
                  </a:srgbClr>
                </a:solidFill>
                <a:cs typeface="B Nazanin" pitchFamily="2" charset="-78"/>
              </a:rPr>
              <a:t>استفاده از چسب حاوی نانوذرات واکسن یا دارو برای بیماران دیابتی و ...</a:t>
            </a:r>
            <a:endParaRPr lang="en-US" b="1" kern="0" dirty="0" smtClean="0">
              <a:solidFill>
                <a:srgbClr val="DDDDDD">
                  <a:lumMod val="25000"/>
                </a:srgbClr>
              </a:solidFill>
              <a:cs typeface="B Nazanin" pitchFamily="2" charset="-78"/>
            </a:endParaRPr>
          </a:p>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DDDDDD">
                    <a:lumMod val="25000"/>
                  </a:srgbClr>
                </a:solidFill>
                <a:cs typeface="B Nazanin" pitchFamily="2" charset="-78"/>
              </a:rPr>
              <a:t>جراحی ها</a:t>
            </a:r>
          </a:p>
          <a:p>
            <a:pPr marL="982663" lvl="0" indent="-169863" algn="just" fontAlgn="base">
              <a:spcBef>
                <a:spcPct val="20000"/>
              </a:spcBef>
              <a:spcAft>
                <a:spcPct val="0"/>
              </a:spcAft>
              <a:buClr>
                <a:srgbClr val="FF0000"/>
              </a:buClr>
              <a:buFont typeface="Arial" pitchFamily="34" charset="0"/>
              <a:buChar char="•"/>
            </a:pPr>
            <a:r>
              <a:rPr lang="fa-IR" b="1" kern="0" dirty="0" smtClean="0">
                <a:solidFill>
                  <a:srgbClr val="000066"/>
                </a:solidFill>
                <a:cs typeface="B Nazanin" pitchFamily="2" charset="-78"/>
              </a:rPr>
              <a:t>استفاده از نانو روبات ها در عمل های جراحی</a:t>
            </a:r>
          </a:p>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DDDDDD">
                    <a:lumMod val="25000"/>
                  </a:srgbClr>
                </a:solidFill>
                <a:cs typeface="B Nazanin" pitchFamily="2" charset="-78"/>
              </a:rPr>
              <a:t>درک فعالیت های پایه ای زندگی</a:t>
            </a:r>
          </a:p>
          <a:p>
            <a:pPr marL="900113" lvl="0" indent="-87313" algn="just" fontAlgn="base">
              <a:spcBef>
                <a:spcPct val="20000"/>
              </a:spcBef>
              <a:spcAft>
                <a:spcPct val="0"/>
              </a:spcAft>
              <a:buClr>
                <a:srgbClr val="FF0000"/>
              </a:buClr>
              <a:buFont typeface="Arial" pitchFamily="34" charset="0"/>
              <a:buChar char="•"/>
            </a:pPr>
            <a:r>
              <a:rPr lang="fa-IR" b="1" kern="0" dirty="0" smtClean="0">
                <a:solidFill>
                  <a:srgbClr val="000066"/>
                </a:solidFill>
                <a:cs typeface="B Nazanin" pitchFamily="2" charset="-78"/>
              </a:rPr>
              <a:t>سيستم هاي دارورساني کنترل شونده به منظور تجويز مستقيم، هدفمند و طولاني مدت که باعث ثابت ماندن سطح خوني دارو در حد اپتيمم براي هر مدت زمان دلخواه مي شود.</a:t>
            </a:r>
          </a:p>
          <a:p>
            <a:pPr marL="342900" lvl="0" indent="-342900" algn="just" fontAlgn="base">
              <a:spcBef>
                <a:spcPct val="20000"/>
              </a:spcBef>
              <a:spcAft>
                <a:spcPct val="0"/>
              </a:spcAft>
              <a:buClr>
                <a:srgbClr val="FF0000"/>
              </a:buClr>
              <a:buFont typeface="Wingdings" pitchFamily="2" charset="2"/>
              <a:buChar char="ü"/>
            </a:pPr>
            <a:r>
              <a:rPr lang="fa-IR" b="1" kern="0" dirty="0" smtClean="0">
                <a:solidFill>
                  <a:srgbClr val="000066"/>
                </a:solidFill>
                <a:cs typeface="B Nazanin" pitchFamily="2" charset="-78"/>
              </a:rPr>
              <a:t>....</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Scale>
                                      <p:cBhvr>
                                        <p:cTn id="7" dur="1000" decel="50000" fill="hold">
                                          <p:stCondLst>
                                            <p:cond delay="0"/>
                                          </p:stCondLst>
                                        </p:cTn>
                                        <p:tgtEl>
                                          <p:spTgt spid="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
                                            <p:txEl>
                                              <p:pRg st="0" end="0"/>
                                            </p:txEl>
                                          </p:spTgt>
                                        </p:tgtEl>
                                        <p:attrNameLst>
                                          <p:attrName>ppt_x</p:attrName>
                                          <p:attrName>ppt_y</p:attrName>
                                        </p:attrNameLst>
                                      </p:cBhvr>
                                    </p:animMotion>
                                    <p:animEffect transition="in" filter="fade">
                                      <p:cBhvr>
                                        <p:cTn id="9" dur="1000"/>
                                        <p:tgtEl>
                                          <p:spTgt spid="7">
                                            <p:txEl>
                                              <p:pRg st="0" end="0"/>
                                            </p:txEl>
                                          </p:spTgt>
                                        </p:tgtEl>
                                      </p:cBhvr>
                                    </p:animEffect>
                                  </p:childTnLst>
                                </p:cTn>
                              </p:par>
                            </p:childTnLst>
                          </p:cTn>
                        </p:par>
                        <p:par>
                          <p:cTn id="10" fill="hold">
                            <p:stCondLst>
                              <p:cond delay="1500"/>
                            </p:stCondLst>
                            <p:childTnLst>
                              <p:par>
                                <p:cTn id="11" presetID="52" presetClass="entr" presetSubtype="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Scale>
                                      <p:cBhvr>
                                        <p:cTn id="13" dur="1000" decel="50000" fill="hold">
                                          <p:stCondLst>
                                            <p:cond delay="0"/>
                                          </p:stCondLst>
                                        </p:cTn>
                                        <p:tgtEl>
                                          <p:spTgt spid="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7">
                                            <p:txEl>
                                              <p:pRg st="1" end="1"/>
                                            </p:txEl>
                                          </p:spTgt>
                                        </p:tgtEl>
                                        <p:attrNameLst>
                                          <p:attrName>ppt_x</p:attrName>
                                          <p:attrName>ppt_y</p:attrName>
                                        </p:attrNameLst>
                                      </p:cBhvr>
                                    </p:animMotion>
                                    <p:animEffect transition="in" filter="fade">
                                      <p:cBhvr>
                                        <p:cTn id="15" dur="1000"/>
                                        <p:tgtEl>
                                          <p:spTgt spid="7">
                                            <p:txEl>
                                              <p:pRg st="1" end="1"/>
                                            </p:txEl>
                                          </p:spTgt>
                                        </p:tgtEl>
                                      </p:cBhvr>
                                    </p:animEffect>
                                  </p:childTnLst>
                                </p:cTn>
                              </p:par>
                            </p:childTnLst>
                          </p:cTn>
                        </p:par>
                        <p:par>
                          <p:cTn id="16" fill="hold">
                            <p:stCondLst>
                              <p:cond delay="2500"/>
                            </p:stCondLst>
                            <p:childTnLst>
                              <p:par>
                                <p:cTn id="17" presetID="52" presetClass="entr" presetSubtype="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Scale>
                                      <p:cBhvr>
                                        <p:cTn id="19" dur="1000" decel="50000" fill="hold">
                                          <p:stCondLst>
                                            <p:cond delay="0"/>
                                          </p:stCondLst>
                                        </p:cTn>
                                        <p:tgtEl>
                                          <p:spTgt spid="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7">
                                            <p:txEl>
                                              <p:pRg st="2" end="2"/>
                                            </p:txEl>
                                          </p:spTgt>
                                        </p:tgtEl>
                                        <p:attrNameLst>
                                          <p:attrName>ppt_x</p:attrName>
                                          <p:attrName>ppt_y</p:attrName>
                                        </p:attrNameLst>
                                      </p:cBhvr>
                                    </p:animMotion>
                                    <p:animEffect transition="in" filter="fade">
                                      <p:cBhvr>
                                        <p:cTn id="21" dur="1000"/>
                                        <p:tgtEl>
                                          <p:spTgt spid="7">
                                            <p:txEl>
                                              <p:pRg st="2" end="2"/>
                                            </p:txEl>
                                          </p:spTgt>
                                        </p:tgtEl>
                                      </p:cBhvr>
                                    </p:animEffect>
                                  </p:childTnLst>
                                </p:cTn>
                              </p:par>
                            </p:childTnLst>
                          </p:cTn>
                        </p:par>
                        <p:par>
                          <p:cTn id="22" fill="hold">
                            <p:stCondLst>
                              <p:cond delay="3500"/>
                            </p:stCondLst>
                            <p:childTnLst>
                              <p:par>
                                <p:cTn id="23" presetID="52" presetClass="entr" presetSubtype="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Scale>
                                      <p:cBhvr>
                                        <p:cTn id="25" dur="1000" decel="50000" fill="hold">
                                          <p:stCondLst>
                                            <p:cond delay="0"/>
                                          </p:stCondLst>
                                        </p:cTn>
                                        <p:tgtEl>
                                          <p:spTgt spid="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xEl>
                                              <p:pRg st="3" end="3"/>
                                            </p:txEl>
                                          </p:spTgt>
                                        </p:tgtEl>
                                        <p:attrNameLst>
                                          <p:attrName>ppt_x</p:attrName>
                                          <p:attrName>ppt_y</p:attrName>
                                        </p:attrNameLst>
                                      </p:cBhvr>
                                    </p:animMotion>
                                    <p:animEffect transition="in" filter="fade">
                                      <p:cBhvr>
                                        <p:cTn id="27" dur="1000"/>
                                        <p:tgtEl>
                                          <p:spTgt spid="7">
                                            <p:txEl>
                                              <p:pRg st="3" end="3"/>
                                            </p:txEl>
                                          </p:spTgt>
                                        </p:tgtEl>
                                      </p:cBhvr>
                                    </p:animEffect>
                                  </p:childTnLst>
                                </p:cTn>
                              </p:par>
                            </p:childTnLst>
                          </p:cTn>
                        </p:par>
                        <p:par>
                          <p:cTn id="28" fill="hold">
                            <p:stCondLst>
                              <p:cond delay="4500"/>
                            </p:stCondLst>
                            <p:childTnLst>
                              <p:par>
                                <p:cTn id="29" presetID="52" presetClass="entr" presetSubtype="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Scale>
                                      <p:cBhvr>
                                        <p:cTn id="31" dur="1000" decel="50000" fill="hold">
                                          <p:stCondLst>
                                            <p:cond delay="0"/>
                                          </p:stCondLst>
                                        </p:cTn>
                                        <p:tgtEl>
                                          <p:spTgt spid="7">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7">
                                            <p:txEl>
                                              <p:pRg st="4" end="4"/>
                                            </p:txEl>
                                          </p:spTgt>
                                        </p:tgtEl>
                                        <p:attrNameLst>
                                          <p:attrName>ppt_x</p:attrName>
                                          <p:attrName>ppt_y</p:attrName>
                                        </p:attrNameLst>
                                      </p:cBhvr>
                                    </p:animMotion>
                                    <p:animEffect transition="in" filter="fade">
                                      <p:cBhvr>
                                        <p:cTn id="33" dur="1000"/>
                                        <p:tgtEl>
                                          <p:spTgt spid="7">
                                            <p:txEl>
                                              <p:pRg st="4" end="4"/>
                                            </p:txEl>
                                          </p:spTgt>
                                        </p:tgtEl>
                                      </p:cBhvr>
                                    </p:animEffect>
                                  </p:childTnLst>
                                </p:cTn>
                              </p:par>
                            </p:childTnLst>
                          </p:cTn>
                        </p:par>
                        <p:par>
                          <p:cTn id="34" fill="hold">
                            <p:stCondLst>
                              <p:cond delay="5500"/>
                            </p:stCondLst>
                            <p:childTnLst>
                              <p:par>
                                <p:cTn id="35" presetID="52"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Scale>
                                      <p:cBhvr>
                                        <p:cTn id="37" dur="1000" decel="50000" fill="hold">
                                          <p:stCondLst>
                                            <p:cond delay="0"/>
                                          </p:stCondLst>
                                        </p:cTn>
                                        <p:tgtEl>
                                          <p:spTgt spid="7">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7">
                                            <p:txEl>
                                              <p:pRg st="5" end="5"/>
                                            </p:txEl>
                                          </p:spTgt>
                                        </p:tgtEl>
                                        <p:attrNameLst>
                                          <p:attrName>ppt_x</p:attrName>
                                          <p:attrName>ppt_y</p:attrName>
                                        </p:attrNameLst>
                                      </p:cBhvr>
                                    </p:animMotion>
                                    <p:animEffect transition="in" filter="fade">
                                      <p:cBhvr>
                                        <p:cTn id="39" dur="1000"/>
                                        <p:tgtEl>
                                          <p:spTgt spid="7">
                                            <p:txEl>
                                              <p:pRg st="5" end="5"/>
                                            </p:txEl>
                                          </p:spTgt>
                                        </p:tgtEl>
                                      </p:cBhvr>
                                    </p:animEffect>
                                  </p:childTnLst>
                                </p:cTn>
                              </p:par>
                            </p:childTnLst>
                          </p:cTn>
                        </p:par>
                        <p:par>
                          <p:cTn id="40" fill="hold">
                            <p:stCondLst>
                              <p:cond delay="6500"/>
                            </p:stCondLst>
                            <p:childTnLst>
                              <p:par>
                                <p:cTn id="41" presetID="52" presetClass="entr" presetSubtype="0"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Scale>
                                      <p:cBhvr>
                                        <p:cTn id="43" dur="1000" decel="50000" fill="hold">
                                          <p:stCondLst>
                                            <p:cond delay="0"/>
                                          </p:stCondLst>
                                        </p:cTn>
                                        <p:tgtEl>
                                          <p:spTgt spid="7">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7">
                                            <p:txEl>
                                              <p:pRg st="6" end="6"/>
                                            </p:txEl>
                                          </p:spTgt>
                                        </p:tgtEl>
                                        <p:attrNameLst>
                                          <p:attrName>ppt_x</p:attrName>
                                          <p:attrName>ppt_y</p:attrName>
                                        </p:attrNameLst>
                                      </p:cBhvr>
                                    </p:animMotion>
                                    <p:animEffect transition="in" filter="fade">
                                      <p:cBhvr>
                                        <p:cTn id="45" dur="1000"/>
                                        <p:tgtEl>
                                          <p:spTgt spid="7">
                                            <p:txEl>
                                              <p:pRg st="6" end="6"/>
                                            </p:txEl>
                                          </p:spTgt>
                                        </p:tgtEl>
                                      </p:cBhvr>
                                    </p:animEffect>
                                  </p:childTnLst>
                                </p:cTn>
                              </p:par>
                            </p:childTnLst>
                          </p:cTn>
                        </p:par>
                        <p:par>
                          <p:cTn id="46" fill="hold">
                            <p:stCondLst>
                              <p:cond delay="7500"/>
                            </p:stCondLst>
                            <p:childTnLst>
                              <p:par>
                                <p:cTn id="47" presetID="52" presetClass="entr" presetSubtype="0" fill="hold" nodeType="after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Scale>
                                      <p:cBhvr>
                                        <p:cTn id="49" dur="1000" decel="50000" fill="hold">
                                          <p:stCondLst>
                                            <p:cond delay="0"/>
                                          </p:stCondLst>
                                        </p:cTn>
                                        <p:tgtEl>
                                          <p:spTgt spid="7">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
                                            <p:txEl>
                                              <p:pRg st="7" end="7"/>
                                            </p:txEl>
                                          </p:spTgt>
                                        </p:tgtEl>
                                        <p:attrNameLst>
                                          <p:attrName>ppt_x</p:attrName>
                                          <p:attrName>ppt_y</p:attrName>
                                        </p:attrNameLst>
                                      </p:cBhvr>
                                    </p:animMotion>
                                    <p:animEffect transition="in" filter="fade">
                                      <p:cBhvr>
                                        <p:cTn id="51" dur="1000"/>
                                        <p:tgtEl>
                                          <p:spTgt spid="7">
                                            <p:txEl>
                                              <p:pRg st="7" end="7"/>
                                            </p:txEl>
                                          </p:spTgt>
                                        </p:tgtEl>
                                      </p:cBhvr>
                                    </p:animEffect>
                                  </p:childTnLst>
                                </p:cTn>
                              </p:par>
                            </p:childTnLst>
                          </p:cTn>
                        </p:par>
                        <p:par>
                          <p:cTn id="52" fill="hold">
                            <p:stCondLst>
                              <p:cond delay="8500"/>
                            </p:stCondLst>
                            <p:childTnLst>
                              <p:par>
                                <p:cTn id="53" presetID="52" presetClass="entr" presetSubtype="0" fill="hold" nodeType="afterEffect">
                                  <p:stCondLst>
                                    <p:cond delay="0"/>
                                  </p:stCondLst>
                                  <p:childTnLst>
                                    <p:set>
                                      <p:cBhvr>
                                        <p:cTn id="54" dur="1" fill="hold">
                                          <p:stCondLst>
                                            <p:cond delay="0"/>
                                          </p:stCondLst>
                                        </p:cTn>
                                        <p:tgtEl>
                                          <p:spTgt spid="5"/>
                                        </p:tgtEl>
                                        <p:attrNameLst>
                                          <p:attrName>style.visibility</p:attrName>
                                        </p:attrNameLst>
                                      </p:cBhvr>
                                      <p:to>
                                        <p:strVal val="visible"/>
                                      </p:to>
                                    </p:set>
                                    <p:animScale>
                                      <p:cBhvr>
                                        <p:cTn id="55"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5"/>
                                        </p:tgtEl>
                                        <p:attrNameLst>
                                          <p:attrName>ppt_x</p:attrName>
                                          <p:attrName>ppt_y</p:attrName>
                                        </p:attrNameLst>
                                      </p:cBhvr>
                                    </p:animMotion>
                                    <p:animEffect transition="in" filter="fade">
                                      <p:cBhvr>
                                        <p:cTn id="57" dur="1000"/>
                                        <p:tgtEl>
                                          <p:spTgt spid="5"/>
                                        </p:tgtEl>
                                      </p:cBhvr>
                                    </p:animEffect>
                                  </p:childTnLst>
                                </p:cTn>
                              </p:par>
                            </p:childTnLst>
                          </p:cTn>
                        </p:par>
                        <p:par>
                          <p:cTn id="58" fill="hold">
                            <p:stCondLst>
                              <p:cond delay="9500"/>
                            </p:stCondLst>
                            <p:childTnLst>
                              <p:par>
                                <p:cTn id="59" presetID="52" presetClass="entr" presetSubtype="0" fill="hold" nodeType="after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animScale>
                                      <p:cBhvr>
                                        <p:cTn id="61" dur="1000" decel="50000" fill="hold">
                                          <p:stCondLst>
                                            <p:cond delay="0"/>
                                          </p:stCondLst>
                                        </p:cTn>
                                        <p:tgtEl>
                                          <p:spTgt spid="7">
                                            <p:txEl>
                                              <p:pRg st="8" end="8"/>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7">
                                            <p:txEl>
                                              <p:pRg st="8" end="8"/>
                                            </p:txEl>
                                          </p:spTgt>
                                        </p:tgtEl>
                                        <p:attrNameLst>
                                          <p:attrName>ppt_x</p:attrName>
                                          <p:attrName>ppt_y</p:attrName>
                                        </p:attrNameLst>
                                      </p:cBhvr>
                                    </p:animMotion>
                                    <p:animEffect transition="in" filter="fade">
                                      <p:cBhvr>
                                        <p:cTn id="63" dur="1000"/>
                                        <p:tgtEl>
                                          <p:spTgt spid="7">
                                            <p:txEl>
                                              <p:pRg st="8" end="8"/>
                                            </p:txEl>
                                          </p:spTgt>
                                        </p:tgtEl>
                                      </p:cBhvr>
                                    </p:animEffect>
                                  </p:childTnLst>
                                </p:cTn>
                              </p:par>
                            </p:childTnLst>
                          </p:cTn>
                        </p:par>
                        <p:par>
                          <p:cTn id="64" fill="hold">
                            <p:stCondLst>
                              <p:cond delay="10500"/>
                            </p:stCondLst>
                            <p:childTnLst>
                              <p:par>
                                <p:cTn id="65" presetID="52" presetClass="entr" presetSubtype="0" fill="hold" nodeType="afterEffect">
                                  <p:stCondLst>
                                    <p:cond delay="0"/>
                                  </p:stCondLst>
                                  <p:childTnLst>
                                    <p:set>
                                      <p:cBhvr>
                                        <p:cTn id="66" dur="1" fill="hold">
                                          <p:stCondLst>
                                            <p:cond delay="0"/>
                                          </p:stCondLst>
                                        </p:cTn>
                                        <p:tgtEl>
                                          <p:spTgt spid="7">
                                            <p:txEl>
                                              <p:pRg st="9" end="9"/>
                                            </p:txEl>
                                          </p:spTgt>
                                        </p:tgtEl>
                                        <p:attrNameLst>
                                          <p:attrName>style.visibility</p:attrName>
                                        </p:attrNameLst>
                                      </p:cBhvr>
                                      <p:to>
                                        <p:strVal val="visible"/>
                                      </p:to>
                                    </p:set>
                                    <p:animScale>
                                      <p:cBhvr>
                                        <p:cTn id="67" dur="1000" decel="50000" fill="hold">
                                          <p:stCondLst>
                                            <p:cond delay="0"/>
                                          </p:stCondLst>
                                        </p:cTn>
                                        <p:tgtEl>
                                          <p:spTgt spid="7">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1000" decel="50000" fill="hold">
                                          <p:stCondLst>
                                            <p:cond delay="0"/>
                                          </p:stCondLst>
                                        </p:cTn>
                                        <p:tgtEl>
                                          <p:spTgt spid="7">
                                            <p:txEl>
                                              <p:pRg st="9" end="9"/>
                                            </p:txEl>
                                          </p:spTgt>
                                        </p:tgtEl>
                                        <p:attrNameLst>
                                          <p:attrName>ppt_x</p:attrName>
                                          <p:attrName>ppt_y</p:attrName>
                                        </p:attrNameLst>
                                      </p:cBhvr>
                                    </p:animMotion>
                                    <p:animEffect transition="in" filter="fade">
                                      <p:cBhvr>
                                        <p:cTn id="69" dur="1000"/>
                                        <p:tgtEl>
                                          <p:spTgt spid="7">
                                            <p:txEl>
                                              <p:pRg st="9" end="9"/>
                                            </p:txEl>
                                          </p:spTgt>
                                        </p:tgtEl>
                                      </p:cBhvr>
                                    </p:animEffect>
                                  </p:childTnLst>
                                </p:cTn>
                              </p:par>
                            </p:childTnLst>
                          </p:cTn>
                        </p:par>
                        <p:par>
                          <p:cTn id="70" fill="hold">
                            <p:stCondLst>
                              <p:cond delay="11500"/>
                            </p:stCondLst>
                            <p:childTnLst>
                              <p:par>
                                <p:cTn id="71" presetID="52" presetClass="entr" presetSubtype="0" fill="hold" nodeType="afterEffect">
                                  <p:stCondLst>
                                    <p:cond delay="0"/>
                                  </p:stCondLst>
                                  <p:childTnLst>
                                    <p:set>
                                      <p:cBhvr>
                                        <p:cTn id="72" dur="1" fill="hold">
                                          <p:stCondLst>
                                            <p:cond delay="0"/>
                                          </p:stCondLst>
                                        </p:cTn>
                                        <p:tgtEl>
                                          <p:spTgt spid="7">
                                            <p:txEl>
                                              <p:pRg st="10" end="10"/>
                                            </p:txEl>
                                          </p:spTgt>
                                        </p:tgtEl>
                                        <p:attrNameLst>
                                          <p:attrName>style.visibility</p:attrName>
                                        </p:attrNameLst>
                                      </p:cBhvr>
                                      <p:to>
                                        <p:strVal val="visible"/>
                                      </p:to>
                                    </p:set>
                                    <p:animScale>
                                      <p:cBhvr>
                                        <p:cTn id="73" dur="1000" decel="50000" fill="hold">
                                          <p:stCondLst>
                                            <p:cond delay="0"/>
                                          </p:stCondLst>
                                        </p:cTn>
                                        <p:tgtEl>
                                          <p:spTgt spid="7">
                                            <p:txEl>
                                              <p:pRg st="10" end="1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7">
                                            <p:txEl>
                                              <p:pRg st="10" end="10"/>
                                            </p:txEl>
                                          </p:spTgt>
                                        </p:tgtEl>
                                        <p:attrNameLst>
                                          <p:attrName>ppt_x</p:attrName>
                                          <p:attrName>ppt_y</p:attrName>
                                        </p:attrNameLst>
                                      </p:cBhvr>
                                    </p:animMotion>
                                    <p:animEffect transition="in" filter="fade">
                                      <p:cBhvr>
                                        <p:cTn id="75" dur="1000"/>
                                        <p:tgtEl>
                                          <p:spTgt spid="7">
                                            <p:txEl>
                                              <p:pRg st="10" end="10"/>
                                            </p:txEl>
                                          </p:spTgt>
                                        </p:tgtEl>
                                      </p:cBhvr>
                                    </p:animEffect>
                                  </p:childTnLst>
                                </p:cTn>
                              </p:par>
                            </p:childTnLst>
                          </p:cTn>
                        </p:par>
                        <p:par>
                          <p:cTn id="76" fill="hold">
                            <p:stCondLst>
                              <p:cond delay="12500"/>
                            </p:stCondLst>
                            <p:childTnLst>
                              <p:par>
                                <p:cTn id="77" presetID="52" presetClass="entr" presetSubtype="0" fill="hold" nodeType="afterEffect">
                                  <p:stCondLst>
                                    <p:cond delay="0"/>
                                  </p:stCondLst>
                                  <p:childTnLst>
                                    <p:set>
                                      <p:cBhvr>
                                        <p:cTn id="78" dur="1" fill="hold">
                                          <p:stCondLst>
                                            <p:cond delay="0"/>
                                          </p:stCondLst>
                                        </p:cTn>
                                        <p:tgtEl>
                                          <p:spTgt spid="7">
                                            <p:txEl>
                                              <p:pRg st="11" end="11"/>
                                            </p:txEl>
                                          </p:spTgt>
                                        </p:tgtEl>
                                        <p:attrNameLst>
                                          <p:attrName>style.visibility</p:attrName>
                                        </p:attrNameLst>
                                      </p:cBhvr>
                                      <p:to>
                                        <p:strVal val="visible"/>
                                      </p:to>
                                    </p:set>
                                    <p:animScale>
                                      <p:cBhvr>
                                        <p:cTn id="79" dur="1000" decel="50000" fill="hold">
                                          <p:stCondLst>
                                            <p:cond delay="0"/>
                                          </p:stCondLst>
                                        </p:cTn>
                                        <p:tgtEl>
                                          <p:spTgt spid="7">
                                            <p:txEl>
                                              <p:pRg st="11" end="1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7">
                                            <p:txEl>
                                              <p:pRg st="11" end="11"/>
                                            </p:txEl>
                                          </p:spTgt>
                                        </p:tgtEl>
                                        <p:attrNameLst>
                                          <p:attrName>ppt_x</p:attrName>
                                          <p:attrName>ppt_y</p:attrName>
                                        </p:attrNameLst>
                                      </p:cBhvr>
                                    </p:animMotion>
                                    <p:animEffect transition="in" filter="fade">
                                      <p:cBhvr>
                                        <p:cTn id="81" dur="1000"/>
                                        <p:tgtEl>
                                          <p:spTgt spid="7">
                                            <p:txEl>
                                              <p:pRg st="11" end="11"/>
                                            </p:txEl>
                                          </p:spTgt>
                                        </p:tgtEl>
                                      </p:cBhvr>
                                    </p:animEffect>
                                  </p:childTnLst>
                                </p:cTn>
                              </p:par>
                            </p:childTnLst>
                          </p:cTn>
                        </p:par>
                        <p:par>
                          <p:cTn id="82" fill="hold">
                            <p:stCondLst>
                              <p:cond delay="13500"/>
                            </p:stCondLst>
                            <p:childTnLst>
                              <p:par>
                                <p:cTn id="83" presetID="52" presetClass="entr" presetSubtype="0" fill="hold" nodeType="afterEffect">
                                  <p:stCondLst>
                                    <p:cond delay="0"/>
                                  </p:stCondLst>
                                  <p:childTnLst>
                                    <p:set>
                                      <p:cBhvr>
                                        <p:cTn id="84" dur="1" fill="hold">
                                          <p:stCondLst>
                                            <p:cond delay="0"/>
                                          </p:stCondLst>
                                        </p:cTn>
                                        <p:tgtEl>
                                          <p:spTgt spid="7">
                                            <p:txEl>
                                              <p:pRg st="12" end="12"/>
                                            </p:txEl>
                                          </p:spTgt>
                                        </p:tgtEl>
                                        <p:attrNameLst>
                                          <p:attrName>style.visibility</p:attrName>
                                        </p:attrNameLst>
                                      </p:cBhvr>
                                      <p:to>
                                        <p:strVal val="visible"/>
                                      </p:to>
                                    </p:set>
                                    <p:animScale>
                                      <p:cBhvr>
                                        <p:cTn id="85" dur="1000" decel="50000" fill="hold">
                                          <p:stCondLst>
                                            <p:cond delay="0"/>
                                          </p:stCondLst>
                                        </p:cTn>
                                        <p:tgtEl>
                                          <p:spTgt spid="7">
                                            <p:txEl>
                                              <p:pRg st="12" end="1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7">
                                            <p:txEl>
                                              <p:pRg st="12" end="12"/>
                                            </p:txEl>
                                          </p:spTgt>
                                        </p:tgtEl>
                                        <p:attrNameLst>
                                          <p:attrName>ppt_x</p:attrName>
                                          <p:attrName>ppt_y</p:attrName>
                                        </p:attrNameLst>
                                      </p:cBhvr>
                                    </p:animMotion>
                                    <p:animEffect transition="in" filter="fade">
                                      <p:cBhvr>
                                        <p:cTn id="87" dur="1000"/>
                                        <p:tgtEl>
                                          <p:spTgt spid="7">
                                            <p:txEl>
                                              <p:pRg st="12" end="12"/>
                                            </p:txEl>
                                          </p:spTgt>
                                        </p:tgtEl>
                                      </p:cBhvr>
                                    </p:animEffect>
                                  </p:childTnLst>
                                </p:cTn>
                              </p:par>
                            </p:childTnLst>
                          </p:cTn>
                        </p:par>
                        <p:par>
                          <p:cTn id="88" fill="hold">
                            <p:stCondLst>
                              <p:cond delay="14500"/>
                            </p:stCondLst>
                            <p:childTnLst>
                              <p:par>
                                <p:cTn id="89" presetID="52" presetClass="entr" presetSubtype="0" fill="hold" nodeType="afterEffect">
                                  <p:stCondLst>
                                    <p:cond delay="0"/>
                                  </p:stCondLst>
                                  <p:childTnLst>
                                    <p:set>
                                      <p:cBhvr>
                                        <p:cTn id="90" dur="1" fill="hold">
                                          <p:stCondLst>
                                            <p:cond delay="0"/>
                                          </p:stCondLst>
                                        </p:cTn>
                                        <p:tgtEl>
                                          <p:spTgt spid="7">
                                            <p:txEl>
                                              <p:pRg st="13" end="13"/>
                                            </p:txEl>
                                          </p:spTgt>
                                        </p:tgtEl>
                                        <p:attrNameLst>
                                          <p:attrName>style.visibility</p:attrName>
                                        </p:attrNameLst>
                                      </p:cBhvr>
                                      <p:to>
                                        <p:strVal val="visible"/>
                                      </p:to>
                                    </p:set>
                                    <p:animScale>
                                      <p:cBhvr>
                                        <p:cTn id="91" dur="1000" decel="50000" fill="hold">
                                          <p:stCondLst>
                                            <p:cond delay="0"/>
                                          </p:stCondLst>
                                        </p:cTn>
                                        <p:tgtEl>
                                          <p:spTgt spid="7">
                                            <p:txEl>
                                              <p:pRg st="13" end="1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2" dur="1000" decel="50000" fill="hold">
                                          <p:stCondLst>
                                            <p:cond delay="0"/>
                                          </p:stCondLst>
                                        </p:cTn>
                                        <p:tgtEl>
                                          <p:spTgt spid="7">
                                            <p:txEl>
                                              <p:pRg st="13" end="13"/>
                                            </p:txEl>
                                          </p:spTgt>
                                        </p:tgtEl>
                                        <p:attrNameLst>
                                          <p:attrName>ppt_x</p:attrName>
                                          <p:attrName>ppt_y</p:attrName>
                                        </p:attrNameLst>
                                      </p:cBhvr>
                                    </p:animMotion>
                                    <p:animEffect transition="in" filter="fade">
                                      <p:cBhvr>
                                        <p:cTn id="93" dur="1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نفت و گاز و پتروشیمی</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4" name="TextBox 3"/>
          <p:cNvSpPr txBox="1"/>
          <p:nvPr/>
        </p:nvSpPr>
        <p:spPr>
          <a:xfrm>
            <a:off x="8643966" y="6072206"/>
            <a:ext cx="306495" cy="369332"/>
          </a:xfrm>
          <a:prstGeom prst="rect">
            <a:avLst/>
          </a:prstGeom>
          <a:noFill/>
        </p:spPr>
        <p:txBody>
          <a:bodyPr wrap="none" rtlCol="1">
            <a:spAutoFit/>
          </a:bodyPr>
          <a:lstStyle/>
          <a:p>
            <a:r>
              <a:rPr lang="fa-IR" dirty="0" smtClean="0"/>
              <a:t>4</a:t>
            </a:r>
            <a:endParaRPr lang="fa-IR" dirty="0"/>
          </a:p>
        </p:txBody>
      </p:sp>
      <p:sp>
        <p:nvSpPr>
          <p:cNvPr id="5" name="TextBox 4"/>
          <p:cNvSpPr txBox="1"/>
          <p:nvPr/>
        </p:nvSpPr>
        <p:spPr>
          <a:xfrm>
            <a:off x="928662" y="1785926"/>
            <a:ext cx="7215238" cy="3551742"/>
          </a:xfrm>
          <a:prstGeom prst="rect">
            <a:avLst/>
          </a:prstGeom>
          <a:noFill/>
        </p:spPr>
        <p:txBody>
          <a:bodyPr wrap="square" rtlCol="0">
            <a:spAutoFit/>
          </a:bodyPr>
          <a:lstStyle/>
          <a:p>
            <a:pPr marL="342900" lvl="0" indent="-342900" algn="just" fontAlgn="base">
              <a:lnSpc>
                <a:spcPct val="150000"/>
              </a:lnSpc>
              <a:spcBef>
                <a:spcPct val="20000"/>
              </a:spcBef>
              <a:spcAft>
                <a:spcPct val="0"/>
              </a:spcAft>
              <a:buClr>
                <a:srgbClr val="993300"/>
              </a:buClr>
              <a:buFont typeface="Wingdings" pitchFamily="2" charset="2"/>
              <a:buChar char="ü"/>
            </a:pPr>
            <a:r>
              <a:rPr lang="fa-IR" sz="2200" kern="0" dirty="0" smtClean="0">
                <a:solidFill>
                  <a:srgbClr val="DDDDDD">
                    <a:lumMod val="25000"/>
                  </a:srgbClr>
                </a:solidFill>
                <a:cs typeface="B Nazanin" pitchFamily="2" charset="-78"/>
              </a:rPr>
              <a:t>استفاده از نانولوله ها و نانوذرات کربن سياه روي سطوح داخلي و خارجي خطوط لوله هاي انتقال نفت و گاز، تانک ها، مخازن و پوشش داخل مخازن ذخيره سوخت هواپيماها - که دسترسي به سطح داخلي آنها دشوار است؛</a:t>
            </a:r>
          </a:p>
          <a:p>
            <a:pPr marL="342900" lvl="0" indent="-342900" algn="just" fontAlgn="base">
              <a:lnSpc>
                <a:spcPct val="150000"/>
              </a:lnSpc>
              <a:spcBef>
                <a:spcPct val="20000"/>
              </a:spcBef>
              <a:spcAft>
                <a:spcPct val="0"/>
              </a:spcAft>
              <a:buClr>
                <a:srgbClr val="993300"/>
              </a:buClr>
              <a:buFont typeface="Wingdings" pitchFamily="2" charset="2"/>
              <a:buChar char="ü"/>
            </a:pPr>
            <a:r>
              <a:rPr lang="fa-IR" sz="2200" kern="0" dirty="0" smtClean="0">
                <a:solidFill>
                  <a:srgbClr val="DDDDDD">
                    <a:lumMod val="25000"/>
                  </a:srgbClr>
                </a:solidFill>
                <a:cs typeface="B Nazanin" pitchFamily="2" charset="-78"/>
              </a:rPr>
              <a:t>استفاده از نانوکاتالیستها : تبدیل نفت سنگین به نفت سبک</a:t>
            </a:r>
          </a:p>
          <a:p>
            <a:pPr marL="342900" lvl="0" indent="-342900" algn="just" fontAlgn="base">
              <a:lnSpc>
                <a:spcPct val="150000"/>
              </a:lnSpc>
              <a:spcBef>
                <a:spcPct val="20000"/>
              </a:spcBef>
              <a:spcAft>
                <a:spcPct val="0"/>
              </a:spcAft>
              <a:buClr>
                <a:srgbClr val="993300"/>
              </a:buClr>
              <a:buFont typeface="Wingdings" pitchFamily="2" charset="2"/>
              <a:buChar char="ü"/>
            </a:pPr>
            <a:r>
              <a:rPr lang="fa-IR" sz="2200" kern="0" dirty="0" smtClean="0">
                <a:solidFill>
                  <a:srgbClr val="DDDDDD">
                    <a:lumMod val="25000"/>
                  </a:srgbClr>
                </a:solidFill>
                <a:cs typeface="B Nazanin" pitchFamily="2" charset="-78"/>
              </a:rPr>
              <a:t>استفاده از آئروژل ها به عنوان عایق حرارتی دور لوله های استخراج نفت از اعماق دریا</a:t>
            </a: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15" presetClass="entr" presetSubtype="0" fill="hold" nodeType="after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خودرو</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pic>
        <p:nvPicPr>
          <p:cNvPr id="4" name="Picture 4" descr="Auto_staklo_u_voznji04"/>
          <p:cNvPicPr>
            <a:picLocks noChangeAspect="1" noChangeArrowheads="1"/>
          </p:cNvPicPr>
          <p:nvPr/>
        </p:nvPicPr>
        <p:blipFill>
          <a:blip r:embed="rId2" cstate="print"/>
          <a:srcRect/>
          <a:stretch>
            <a:fillRect/>
          </a:stretch>
        </p:blipFill>
        <p:spPr bwMode="auto">
          <a:xfrm>
            <a:off x="285720" y="1500174"/>
            <a:ext cx="2571768" cy="1928826"/>
          </a:xfrm>
          <a:prstGeom prst="rect">
            <a:avLst/>
          </a:prstGeom>
          <a:noFill/>
          <a:ln w="38100">
            <a:solidFill>
              <a:srgbClr val="00B050"/>
            </a:solidFill>
            <a:prstDash val="sysDash"/>
            <a:miter lim="800000"/>
            <a:headEnd/>
            <a:tailEnd/>
          </a:ln>
        </p:spPr>
      </p:pic>
      <p:pic>
        <p:nvPicPr>
          <p:cNvPr id="5" name="Picture 3" descr="untitled">
            <a:hlinkClick r:id="rId3" action="ppaction://hlinkfile"/>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00364" y="3143248"/>
            <a:ext cx="2508053" cy="1822912"/>
          </a:xfrm>
          <a:prstGeom prst="rect">
            <a:avLst/>
          </a:prstGeom>
          <a:noFill/>
          <a:ln w="38100">
            <a:solidFill>
              <a:srgbClr val="00B050"/>
            </a:solidFill>
            <a:prstDash val="sysDash"/>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8643966" y="6072206"/>
            <a:ext cx="306495" cy="369332"/>
          </a:xfrm>
          <a:prstGeom prst="rect">
            <a:avLst/>
          </a:prstGeom>
          <a:noFill/>
        </p:spPr>
        <p:txBody>
          <a:bodyPr wrap="none" rtlCol="1">
            <a:spAutoFit/>
          </a:bodyPr>
          <a:lstStyle/>
          <a:p>
            <a:r>
              <a:rPr lang="fa-IR" dirty="0" smtClean="0"/>
              <a:t>5</a:t>
            </a:r>
            <a:endParaRPr lang="fa-IR" dirty="0"/>
          </a:p>
        </p:txBody>
      </p:sp>
      <p:sp>
        <p:nvSpPr>
          <p:cNvPr id="7" name="TextBox 6"/>
          <p:cNvSpPr txBox="1"/>
          <p:nvPr/>
        </p:nvSpPr>
        <p:spPr>
          <a:xfrm>
            <a:off x="3643306" y="1428736"/>
            <a:ext cx="4572032" cy="4822859"/>
          </a:xfrm>
          <a:prstGeom prst="rect">
            <a:avLst/>
          </a:prstGeom>
          <a:noFill/>
        </p:spPr>
        <p:txBody>
          <a:bodyPr wrap="square" rtlCol="0">
            <a:spAutoFit/>
          </a:bodyPr>
          <a:lstStyle/>
          <a:p>
            <a:pPr marL="342900" lvl="0" indent="-342900" fontAlgn="base">
              <a:lnSpc>
                <a:spcPct val="150000"/>
              </a:lnSpc>
              <a:spcBef>
                <a:spcPct val="20000"/>
              </a:spcBef>
              <a:spcAft>
                <a:spcPct val="0"/>
              </a:spcAft>
              <a:buClr>
                <a:srgbClr val="FFC000"/>
              </a:buClr>
              <a:buFont typeface="Wingdings" pitchFamily="2" charset="2"/>
              <a:buChar char="ü"/>
            </a:pPr>
            <a:r>
              <a:rPr lang="fa-IR" sz="2200" kern="0" dirty="0" smtClean="0">
                <a:solidFill>
                  <a:srgbClr val="002060"/>
                </a:solidFill>
                <a:cs typeface="B Nazanin" pitchFamily="2" charset="-78"/>
              </a:rPr>
              <a:t>استفاده از انواع رنگ های نانویی</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خود تميز شونده</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ضدخراش</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مقاوم به خوردگي</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جلادهنده</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های آنتی باکتریال</a:t>
            </a:r>
          </a:p>
          <a:p>
            <a:pPr marL="536575" lvl="0" indent="-173038" fontAlgn="base">
              <a:lnSpc>
                <a:spcPct val="150000"/>
              </a:lnSpc>
              <a:spcBef>
                <a:spcPct val="20000"/>
              </a:spcBef>
              <a:spcAft>
                <a:spcPct val="0"/>
              </a:spcAft>
              <a:buClr>
                <a:srgbClr val="FFCC00"/>
              </a:buClr>
              <a:buFontTx/>
              <a:buChar char="•"/>
            </a:pPr>
            <a:r>
              <a:rPr lang="fa-IR" sz="2000" kern="0" dirty="0" smtClean="0">
                <a:solidFill>
                  <a:srgbClr val="002060"/>
                </a:solidFill>
                <a:cs typeface="B Nazanin" pitchFamily="2" charset="-78"/>
              </a:rPr>
              <a:t>رنگ های فوتوکاتالیست</a:t>
            </a:r>
          </a:p>
          <a:p>
            <a:pPr marL="342900" lvl="0" indent="-342900" fontAlgn="base">
              <a:lnSpc>
                <a:spcPct val="150000"/>
              </a:lnSpc>
              <a:spcBef>
                <a:spcPct val="20000"/>
              </a:spcBef>
              <a:spcAft>
                <a:spcPct val="0"/>
              </a:spcAft>
              <a:buClr>
                <a:srgbClr val="FFCC00"/>
              </a:buClr>
              <a:buFont typeface="Wingdings" pitchFamily="2" charset="2"/>
              <a:buChar char="ü"/>
            </a:pPr>
            <a:r>
              <a:rPr lang="fa-IR" sz="2200" kern="0" dirty="0" smtClean="0">
                <a:solidFill>
                  <a:srgbClr val="002060"/>
                </a:solidFill>
                <a:cs typeface="B Nazanin" pitchFamily="2" charset="-78"/>
              </a:rPr>
              <a:t>استفاده نانوکامپوزیت ها برای قطعات بدنه و چرخ خودرو</a:t>
            </a:r>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
                                            <p:txEl>
                                              <p:pRg st="0" end="0"/>
                                            </p:txEl>
                                          </p:spTgt>
                                        </p:tgtEl>
                                      </p:cBhvr>
                                    </p:animEffect>
                                  </p:childTnLst>
                                </p:cTn>
                              </p:par>
                            </p:childTnLst>
                          </p:cTn>
                        </p:par>
                        <p:par>
                          <p:cTn id="10" fill="hold">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1000" fill="hold"/>
                                        <p:tgtEl>
                                          <p:spTgt spid="7">
                                            <p:txEl>
                                              <p:pRg st="1" end="1"/>
                                            </p:txEl>
                                          </p:spTgt>
                                        </p:tgtEl>
                                        <p:attrNameLst>
                                          <p:attrName>ppt_w</p:attrName>
                                        </p:attrNameLst>
                                      </p:cBhvr>
                                      <p:tavLst>
                                        <p:tav tm="0">
                                          <p:val>
                                            <p:strVal val="#ppt_w+.3"/>
                                          </p:val>
                                        </p:tav>
                                        <p:tav tm="100000">
                                          <p:val>
                                            <p:strVal val="#ppt_w"/>
                                          </p:val>
                                        </p:tav>
                                      </p:tavLst>
                                    </p:anim>
                                    <p:anim calcmode="lin" valueType="num">
                                      <p:cBhvr>
                                        <p:cTn id="14" dur="100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7">
                                            <p:txEl>
                                              <p:pRg st="1" end="1"/>
                                            </p:txEl>
                                          </p:spTgt>
                                        </p:tgtEl>
                                      </p:cBhvr>
                                    </p:animEffect>
                                  </p:childTnLst>
                                </p:cTn>
                              </p:par>
                            </p:childTnLst>
                          </p:cTn>
                        </p:par>
                        <p:par>
                          <p:cTn id="16" fill="hold">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1000" fill="hold"/>
                                        <p:tgtEl>
                                          <p:spTgt spid="7">
                                            <p:txEl>
                                              <p:pRg st="2" end="2"/>
                                            </p:txEl>
                                          </p:spTgt>
                                        </p:tgtEl>
                                        <p:attrNameLst>
                                          <p:attrName>ppt_w</p:attrName>
                                        </p:attrNameLst>
                                      </p:cBhvr>
                                      <p:tavLst>
                                        <p:tav tm="0">
                                          <p:val>
                                            <p:strVal val="#ppt_w+.3"/>
                                          </p:val>
                                        </p:tav>
                                        <p:tav tm="100000">
                                          <p:val>
                                            <p:strVal val="#ppt_w"/>
                                          </p:val>
                                        </p:tav>
                                      </p:tavLst>
                                    </p:anim>
                                    <p:anim calcmode="lin" valueType="num">
                                      <p:cBhvr>
                                        <p:cTn id="20" dur="100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7">
                                            <p:txEl>
                                              <p:pRg st="2" end="2"/>
                                            </p:txEl>
                                          </p:spTgt>
                                        </p:tgtEl>
                                      </p:cBhvr>
                                    </p:animEffect>
                                  </p:childTnLst>
                                </p:cTn>
                              </p:par>
                            </p:childTnLst>
                          </p:cTn>
                        </p:par>
                        <p:par>
                          <p:cTn id="22" fill="hold">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p:cTn id="25" dur="1000" fill="hold"/>
                                        <p:tgtEl>
                                          <p:spTgt spid="7">
                                            <p:txEl>
                                              <p:pRg st="3" end="3"/>
                                            </p:txEl>
                                          </p:spTgt>
                                        </p:tgtEl>
                                        <p:attrNameLst>
                                          <p:attrName>ppt_w</p:attrName>
                                        </p:attrNameLst>
                                      </p:cBhvr>
                                      <p:tavLst>
                                        <p:tav tm="0">
                                          <p:val>
                                            <p:strVal val="#ppt_w+.3"/>
                                          </p:val>
                                        </p:tav>
                                        <p:tav tm="100000">
                                          <p:val>
                                            <p:strVal val="#ppt_w"/>
                                          </p:val>
                                        </p:tav>
                                      </p:tavLst>
                                    </p:anim>
                                    <p:anim calcmode="lin" valueType="num">
                                      <p:cBhvr>
                                        <p:cTn id="26" dur="100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7">
                                            <p:txEl>
                                              <p:pRg st="3" end="3"/>
                                            </p:txEl>
                                          </p:spTgt>
                                        </p:tgtEl>
                                      </p:cBhvr>
                                    </p:animEffect>
                                  </p:childTnLst>
                                </p:cTn>
                              </p:par>
                            </p:childTnLst>
                          </p:cTn>
                        </p:par>
                        <p:par>
                          <p:cTn id="28" fill="hold">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p:cTn id="31" dur="1000" fill="hold"/>
                                        <p:tgtEl>
                                          <p:spTgt spid="7">
                                            <p:txEl>
                                              <p:pRg st="4" end="4"/>
                                            </p:txEl>
                                          </p:spTgt>
                                        </p:tgtEl>
                                        <p:attrNameLst>
                                          <p:attrName>ppt_w</p:attrName>
                                        </p:attrNameLst>
                                      </p:cBhvr>
                                      <p:tavLst>
                                        <p:tav tm="0">
                                          <p:val>
                                            <p:strVal val="#ppt_w+.3"/>
                                          </p:val>
                                        </p:tav>
                                        <p:tav tm="100000">
                                          <p:val>
                                            <p:strVal val="#ppt_w"/>
                                          </p:val>
                                        </p:tav>
                                      </p:tavLst>
                                    </p:anim>
                                    <p:anim calcmode="lin" valueType="num">
                                      <p:cBhvr>
                                        <p:cTn id="32" dur="1000" fill="hold"/>
                                        <p:tgtEl>
                                          <p:spTgt spid="7">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7">
                                            <p:txEl>
                                              <p:pRg st="4" end="4"/>
                                            </p:txEl>
                                          </p:spTgt>
                                        </p:tgtEl>
                                      </p:cBhvr>
                                    </p:animEffect>
                                  </p:childTnLst>
                                </p:cTn>
                              </p:par>
                            </p:childTnLst>
                          </p:cTn>
                        </p:par>
                        <p:par>
                          <p:cTn id="34" fill="hold">
                            <p:stCondLst>
                              <p:cond delay="5000"/>
                            </p:stCondLst>
                            <p:childTnLst>
                              <p:par>
                                <p:cTn id="35" presetID="50" presetClass="entr" presetSubtype="0" decel="10000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p:cTn id="37" dur="1000" fill="hold"/>
                                        <p:tgtEl>
                                          <p:spTgt spid="7">
                                            <p:txEl>
                                              <p:pRg st="5" end="5"/>
                                            </p:txEl>
                                          </p:spTgt>
                                        </p:tgtEl>
                                        <p:attrNameLst>
                                          <p:attrName>ppt_w</p:attrName>
                                        </p:attrNameLst>
                                      </p:cBhvr>
                                      <p:tavLst>
                                        <p:tav tm="0">
                                          <p:val>
                                            <p:strVal val="#ppt_w+.3"/>
                                          </p:val>
                                        </p:tav>
                                        <p:tav tm="100000">
                                          <p:val>
                                            <p:strVal val="#ppt_w"/>
                                          </p:val>
                                        </p:tav>
                                      </p:tavLst>
                                    </p:anim>
                                    <p:anim calcmode="lin" valueType="num">
                                      <p:cBhvr>
                                        <p:cTn id="38" dur="1000" fill="hold"/>
                                        <p:tgtEl>
                                          <p:spTgt spid="7">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7">
                                            <p:txEl>
                                              <p:pRg st="5" end="5"/>
                                            </p:txEl>
                                          </p:spTgt>
                                        </p:tgtEl>
                                      </p:cBhvr>
                                    </p:animEffect>
                                  </p:childTnLst>
                                </p:cTn>
                              </p:par>
                            </p:childTnLst>
                          </p:cTn>
                        </p:par>
                        <p:par>
                          <p:cTn id="40" fill="hold">
                            <p:stCondLst>
                              <p:cond delay="6000"/>
                            </p:stCondLst>
                            <p:childTnLst>
                              <p:par>
                                <p:cTn id="41" presetID="50" presetClass="entr" presetSubtype="0" decel="100000" fill="hold" nodeType="after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p:cTn id="43" dur="1000" fill="hold"/>
                                        <p:tgtEl>
                                          <p:spTgt spid="7">
                                            <p:txEl>
                                              <p:pRg st="6" end="6"/>
                                            </p:txEl>
                                          </p:spTgt>
                                        </p:tgtEl>
                                        <p:attrNameLst>
                                          <p:attrName>ppt_w</p:attrName>
                                        </p:attrNameLst>
                                      </p:cBhvr>
                                      <p:tavLst>
                                        <p:tav tm="0">
                                          <p:val>
                                            <p:strVal val="#ppt_w+.3"/>
                                          </p:val>
                                        </p:tav>
                                        <p:tav tm="100000">
                                          <p:val>
                                            <p:strVal val="#ppt_w"/>
                                          </p:val>
                                        </p:tav>
                                      </p:tavLst>
                                    </p:anim>
                                    <p:anim calcmode="lin" valueType="num">
                                      <p:cBhvr>
                                        <p:cTn id="44" dur="1000" fill="hold"/>
                                        <p:tgtEl>
                                          <p:spTgt spid="7">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7">
                                            <p:txEl>
                                              <p:pRg st="6" end="6"/>
                                            </p:txEl>
                                          </p:spTgt>
                                        </p:tgtEl>
                                      </p:cBhvr>
                                    </p:animEffect>
                                  </p:childTnLst>
                                </p:cTn>
                              </p:par>
                            </p:childTnLst>
                          </p:cTn>
                        </p:par>
                        <p:par>
                          <p:cTn id="46" fill="hold">
                            <p:stCondLst>
                              <p:cond delay="7000"/>
                            </p:stCondLst>
                            <p:childTnLst>
                              <p:par>
                                <p:cTn id="47" presetID="50" presetClass="entr" presetSubtype="0" decel="10000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3"/>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par>
                          <p:cTn id="52" fill="hold">
                            <p:stCondLst>
                              <p:cond delay="8000"/>
                            </p:stCondLst>
                            <p:childTnLst>
                              <p:par>
                                <p:cTn id="53" presetID="50" presetClass="entr" presetSubtype="0" decel="10000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1000" fill="hold"/>
                                        <p:tgtEl>
                                          <p:spTgt spid="4"/>
                                        </p:tgtEl>
                                        <p:attrNameLst>
                                          <p:attrName>ppt_w</p:attrName>
                                        </p:attrNameLst>
                                      </p:cBhvr>
                                      <p:tavLst>
                                        <p:tav tm="0">
                                          <p:val>
                                            <p:strVal val="#ppt_w+.3"/>
                                          </p:val>
                                        </p:tav>
                                        <p:tav tm="100000">
                                          <p:val>
                                            <p:strVal val="#ppt_w"/>
                                          </p:val>
                                        </p:tav>
                                      </p:tavLst>
                                    </p:anim>
                                    <p:anim calcmode="lin" valueType="num">
                                      <p:cBhvr>
                                        <p:cTn id="56" dur="1000" fill="hold"/>
                                        <p:tgtEl>
                                          <p:spTgt spid="4"/>
                                        </p:tgtEl>
                                        <p:attrNameLst>
                                          <p:attrName>ppt_h</p:attrName>
                                        </p:attrNameLst>
                                      </p:cBhvr>
                                      <p:tavLst>
                                        <p:tav tm="0">
                                          <p:val>
                                            <p:strVal val="#ppt_h"/>
                                          </p:val>
                                        </p:tav>
                                        <p:tav tm="100000">
                                          <p:val>
                                            <p:strVal val="#ppt_h"/>
                                          </p:val>
                                        </p:tav>
                                      </p:tavLst>
                                    </p:anim>
                                    <p:animEffect transition="in" filter="fade">
                                      <p:cBhvr>
                                        <p:cTn id="57" dur="1000"/>
                                        <p:tgtEl>
                                          <p:spTgt spid="4"/>
                                        </p:tgtEl>
                                      </p:cBhvr>
                                    </p:animEffect>
                                  </p:childTnLst>
                                </p:cTn>
                              </p:par>
                            </p:childTnLst>
                          </p:cTn>
                        </p:par>
                        <p:par>
                          <p:cTn id="58" fill="hold">
                            <p:stCondLst>
                              <p:cond delay="9000"/>
                            </p:stCondLst>
                            <p:childTnLst>
                              <p:par>
                                <p:cTn id="59" presetID="50" presetClass="entr" presetSubtype="0" decel="100000" fill="hold" nodeType="after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p:cTn id="61" dur="1000" fill="hold"/>
                                        <p:tgtEl>
                                          <p:spTgt spid="7">
                                            <p:txEl>
                                              <p:pRg st="7" end="7"/>
                                            </p:txEl>
                                          </p:spTgt>
                                        </p:tgtEl>
                                        <p:attrNameLst>
                                          <p:attrName>ppt_w</p:attrName>
                                        </p:attrNameLst>
                                      </p:cBhvr>
                                      <p:tavLst>
                                        <p:tav tm="0">
                                          <p:val>
                                            <p:strVal val="#ppt_w+.3"/>
                                          </p:val>
                                        </p:tav>
                                        <p:tav tm="100000">
                                          <p:val>
                                            <p:strVal val="#ppt_w"/>
                                          </p:val>
                                        </p:tav>
                                      </p:tavLst>
                                    </p:anim>
                                    <p:anim calcmode="lin" valueType="num">
                                      <p:cBhvr>
                                        <p:cTn id="62" dur="1000" fill="hold"/>
                                        <p:tgtEl>
                                          <p:spTgt spid="7">
                                            <p:txEl>
                                              <p:pRg st="7" end="7"/>
                                            </p:txEl>
                                          </p:spTgt>
                                        </p:tgtEl>
                                        <p:attrNameLst>
                                          <p:attrName>ppt_h</p:attrName>
                                        </p:attrNameLst>
                                      </p:cBhvr>
                                      <p:tavLst>
                                        <p:tav tm="0">
                                          <p:val>
                                            <p:strVal val="#ppt_h"/>
                                          </p:val>
                                        </p:tav>
                                        <p:tav tm="100000">
                                          <p:val>
                                            <p:strVal val="#ppt_h"/>
                                          </p:val>
                                        </p:tav>
                                      </p:tavLst>
                                    </p:anim>
                                    <p:animEffect transition="in" filter="fade">
                                      <p:cBhvr>
                                        <p:cTn id="63"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E:\Documents and Settings\talatori\Desktop\download (1).jpg"/>
          <p:cNvPicPr>
            <a:picLocks noChangeAspect="1" noChangeArrowheads="1"/>
          </p:cNvPicPr>
          <p:nvPr/>
        </p:nvPicPr>
        <p:blipFill>
          <a:blip r:embed="rId6">
            <a:duotone>
              <a:schemeClr val="accent3">
                <a:shade val="45000"/>
                <a:satMod val="135000"/>
              </a:schemeClr>
              <a:prstClr val="white"/>
            </a:duotone>
          </a:blip>
          <a:srcRect b="7384"/>
          <a:stretch>
            <a:fillRect/>
          </a:stretch>
        </p:blipFill>
        <p:spPr bwMode="auto">
          <a:xfrm>
            <a:off x="-15240" y="0"/>
            <a:ext cx="9144000" cy="6858000"/>
          </a:xfrm>
          <a:prstGeom prst="rect">
            <a:avLst/>
          </a:prstGeom>
          <a:noFill/>
        </p:spPr>
      </p:pic>
      <p:sp>
        <p:nvSpPr>
          <p:cNvPr id="2" name="Title 1"/>
          <p:cNvSpPr>
            <a:spLocks noGrp="1"/>
          </p:cNvSpPr>
          <p:nvPr>
            <p:ph type="title"/>
          </p:nvPr>
        </p:nvSpPr>
        <p:spPr>
          <a:xfrm>
            <a:off x="214282" y="228584"/>
            <a:ext cx="8382000" cy="914400"/>
          </a:xfrm>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خودرو</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sp>
        <p:nvSpPr>
          <p:cNvPr id="11" name="TextBox 10"/>
          <p:cNvSpPr txBox="1"/>
          <p:nvPr/>
        </p:nvSpPr>
        <p:spPr>
          <a:xfrm>
            <a:off x="8643966" y="6072206"/>
            <a:ext cx="306495" cy="369332"/>
          </a:xfrm>
          <a:prstGeom prst="rect">
            <a:avLst/>
          </a:prstGeom>
          <a:noFill/>
        </p:spPr>
        <p:txBody>
          <a:bodyPr wrap="none" rtlCol="1">
            <a:spAutoFit/>
          </a:bodyPr>
          <a:lstStyle/>
          <a:p>
            <a:r>
              <a:rPr lang="fa-IR" dirty="0" smtClean="0"/>
              <a:t>6</a:t>
            </a:r>
            <a:endParaRPr lang="fa-IR" dirty="0"/>
          </a:p>
        </p:txBody>
      </p:sp>
      <p:pic>
        <p:nvPicPr>
          <p:cNvPr id="8" name="1.wmv">
            <a:hlinkClick r:id="" action="ppaction://media"/>
          </p:cNvPr>
          <p:cNvPicPr>
            <a:picLocks noRot="1" noChangeAspect="1"/>
          </p:cNvPicPr>
          <p:nvPr>
            <a:videoFile r:link="rId1"/>
          </p:nvPr>
        </p:nvPicPr>
        <p:blipFill>
          <a:blip r:embed="rId7" cstate="print"/>
          <a:stretch>
            <a:fillRect/>
          </a:stretch>
        </p:blipFill>
        <p:spPr>
          <a:xfrm>
            <a:off x="571472" y="1127008"/>
            <a:ext cx="4000528" cy="2369167"/>
          </a:xfrm>
          <a:prstGeom prst="rect">
            <a:avLst/>
          </a:prstGeom>
          <a:ln w="57150">
            <a:noFill/>
            <a:prstDash val="sysDash"/>
          </a:ln>
        </p:spPr>
      </p:pic>
      <p:pic>
        <p:nvPicPr>
          <p:cNvPr id="9" name="2.wmv">
            <a:hlinkClick r:id="" action="ppaction://media"/>
          </p:cNvPr>
          <p:cNvPicPr>
            <a:picLocks noRot="1" noChangeAspect="1"/>
          </p:cNvPicPr>
          <p:nvPr>
            <a:videoFile r:link="rId2"/>
          </p:nvPr>
        </p:nvPicPr>
        <p:blipFill>
          <a:blip r:embed="rId8" cstate="print"/>
          <a:stretch>
            <a:fillRect/>
          </a:stretch>
        </p:blipFill>
        <p:spPr>
          <a:xfrm>
            <a:off x="4738710" y="1130160"/>
            <a:ext cx="3905256" cy="2370277"/>
          </a:xfrm>
          <a:prstGeom prst="rect">
            <a:avLst/>
          </a:prstGeom>
          <a:ln w="57150">
            <a:noFill/>
            <a:prstDash val="sysDash"/>
          </a:ln>
        </p:spPr>
      </p:pic>
      <p:pic>
        <p:nvPicPr>
          <p:cNvPr id="10" name="3.wmv">
            <a:hlinkClick r:id="" action="ppaction://media"/>
          </p:cNvPr>
          <p:cNvPicPr>
            <a:picLocks noRot="1" noChangeAspect="1"/>
          </p:cNvPicPr>
          <p:nvPr>
            <a:videoFile r:link="rId3"/>
          </p:nvPr>
        </p:nvPicPr>
        <p:blipFill>
          <a:blip r:embed="rId9" cstate="print"/>
          <a:stretch>
            <a:fillRect/>
          </a:stretch>
        </p:blipFill>
        <p:spPr>
          <a:xfrm>
            <a:off x="549050" y="3571852"/>
            <a:ext cx="4094388" cy="2428916"/>
          </a:xfrm>
          <a:prstGeom prst="rect">
            <a:avLst/>
          </a:prstGeom>
          <a:ln w="57150">
            <a:noFill/>
            <a:prstDash val="sysDash"/>
          </a:ln>
        </p:spPr>
      </p:pic>
      <p:pic>
        <p:nvPicPr>
          <p:cNvPr id="12" name="4.wmv">
            <a:hlinkClick r:id="" action="ppaction://media"/>
          </p:cNvPr>
          <p:cNvPicPr>
            <a:picLocks noRot="1" noChangeAspect="1"/>
          </p:cNvPicPr>
          <p:nvPr>
            <a:videoFile r:link="rId4"/>
          </p:nvPr>
        </p:nvPicPr>
        <p:blipFill>
          <a:blip r:embed="rId10" cstate="print"/>
          <a:stretch>
            <a:fillRect/>
          </a:stretch>
        </p:blipFill>
        <p:spPr>
          <a:xfrm>
            <a:off x="4810148" y="3569735"/>
            <a:ext cx="3905256" cy="2431033"/>
          </a:xfrm>
          <a:prstGeom prst="rect">
            <a:avLst/>
          </a:prstGeom>
          <a:ln w="57150">
            <a:noFill/>
            <a:prstDash val="sysDash"/>
          </a:ln>
        </p:spPr>
      </p:pic>
    </p:spTree>
  </p:cSld>
  <p:clrMapOvr>
    <a:masterClrMapping/>
  </p:clrMapOvr>
  <p:transition spd="slow">
    <p:wipe dir="u"/>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p:cTn id="13" fill="hold" display="0">
                  <p:stCondLst>
                    <p:cond delay="indefinite"/>
                  </p:stCondLst>
                  <p:endCondLst>
                    <p:cond evt="onNext" delay="0">
                      <p:tgtEl>
                        <p:sldTgt/>
                      </p:tgtEl>
                    </p:cond>
                    <p:cond evt="onPrev" delay="0">
                      <p:tgtEl>
                        <p:sldTgt/>
                      </p:tgtEl>
                    </p:cond>
                  </p:endCondLst>
                </p:cTn>
                <p:tgtEl>
                  <p:spTgt spid="9"/>
                </p:tgtEl>
              </p:cMediaNode>
            </p:vide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0"/>
                                        </p:tgtEl>
                                      </p:cBhvr>
                                    </p:cmd>
                                  </p:childTnLst>
                                </p:cTn>
                              </p:par>
                            </p:childTnLst>
                          </p:cTn>
                        </p:par>
                      </p:childTnLst>
                    </p:cTn>
                  </p:par>
                </p:childTnLst>
              </p:cTn>
              <p:nextCondLst>
                <p:cond evt="onClick" delay="0">
                  <p:tgtEl>
                    <p:spTgt spid="10"/>
                  </p:tgtEl>
                </p:cond>
              </p:nextCondLst>
            </p:seq>
            <p:video>
              <p:cMediaNode>
                <p:cTn id="19" fill="hold" display="0">
                  <p:stCondLst>
                    <p:cond delay="indefinite"/>
                  </p:stCondLst>
                  <p:endCondLst>
                    <p:cond evt="onNext" delay="0">
                      <p:tgtEl>
                        <p:sldTgt/>
                      </p:tgtEl>
                    </p:cond>
                    <p:cond evt="onPrev" delay="0">
                      <p:tgtEl>
                        <p:sldTgt/>
                      </p:tgtEl>
                    </p:cond>
                  </p:endCondLst>
                </p:cTn>
                <p:tgtEl>
                  <p:spTgt spid="10"/>
                </p:tgtEl>
              </p:cMediaNode>
            </p:video>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2"/>
                                        </p:tgtEl>
                                      </p:cBhvr>
                                    </p:cmd>
                                  </p:childTnLst>
                                </p:cTn>
                              </p:par>
                            </p:childTnLst>
                          </p:cTn>
                        </p:par>
                      </p:childTnLst>
                    </p:cTn>
                  </p:par>
                </p:childTnLst>
              </p:cTn>
              <p:nextCondLst>
                <p:cond evt="onClick" delay="0">
                  <p:tgtEl>
                    <p:spTgt spid="12"/>
                  </p:tgtEl>
                </p:cond>
              </p:nextCondLst>
            </p:seq>
            <p:video>
              <p:cMediaNode>
                <p:cTn id="25"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مواد پیشرفته</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pic>
        <p:nvPicPr>
          <p:cNvPr id="4" name="Picture 3"/>
          <p:cNvPicPr/>
          <p:nvPr/>
        </p:nvPicPr>
        <p:blipFill>
          <a:blip r:embed="rId2" cstate="print"/>
          <a:stretch>
            <a:fillRect/>
          </a:stretch>
        </p:blipFill>
        <p:spPr>
          <a:xfrm>
            <a:off x="3428992" y="5424483"/>
            <a:ext cx="2928958" cy="1433517"/>
          </a:xfrm>
          <a:prstGeom prst="rect">
            <a:avLst/>
          </a:prstGeom>
        </p:spPr>
      </p:pic>
      <p:sp>
        <p:nvSpPr>
          <p:cNvPr id="8" name="TextBox 7"/>
          <p:cNvSpPr txBox="1"/>
          <p:nvPr/>
        </p:nvSpPr>
        <p:spPr>
          <a:xfrm>
            <a:off x="8643966" y="6072206"/>
            <a:ext cx="306495" cy="369332"/>
          </a:xfrm>
          <a:prstGeom prst="rect">
            <a:avLst/>
          </a:prstGeom>
          <a:noFill/>
        </p:spPr>
        <p:txBody>
          <a:bodyPr wrap="none" rtlCol="1">
            <a:spAutoFit/>
          </a:bodyPr>
          <a:lstStyle/>
          <a:p>
            <a:r>
              <a:rPr lang="fa-IR" dirty="0" smtClean="0"/>
              <a:t>7</a:t>
            </a:r>
            <a:endParaRPr lang="fa-IR" dirty="0"/>
          </a:p>
        </p:txBody>
      </p:sp>
      <p:sp>
        <p:nvSpPr>
          <p:cNvPr id="6" name="TextBox 5"/>
          <p:cNvSpPr txBox="1"/>
          <p:nvPr/>
        </p:nvSpPr>
        <p:spPr>
          <a:xfrm>
            <a:off x="500034" y="1428736"/>
            <a:ext cx="7858180" cy="4247317"/>
          </a:xfrm>
          <a:prstGeom prst="rect">
            <a:avLst/>
          </a:prstGeom>
          <a:noFill/>
        </p:spPr>
        <p:txBody>
          <a:bodyPr wrap="square" rtlCol="0">
            <a:spAutoFit/>
          </a:bodyPr>
          <a:lstStyle/>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استفاده از روکش هایی با ضخامت بسیار نازک (استفاده از نانو پوشش های طیف گزین): ممانعت از ورود پرتوهای نامطلوب نظیر فرابنفش به درون ساختمان</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کاربرد </a:t>
            </a:r>
            <a:r>
              <a:rPr lang="en-US" sz="2100" b="1" kern="0" dirty="0" smtClean="0">
                <a:solidFill>
                  <a:srgbClr val="000000">
                    <a:lumMod val="85000"/>
                    <a:lumOff val="15000"/>
                  </a:srgbClr>
                </a:solidFill>
                <a:latin typeface="Arial" pitchFamily="34" charset="0"/>
                <a:cs typeface="B Nazanin" pitchFamily="2" charset="-78"/>
              </a:rPr>
              <a:t>TiO</a:t>
            </a:r>
            <a:r>
              <a:rPr lang="en-US" sz="2100" b="1" kern="0" baseline="-25000" dirty="0" smtClean="0">
                <a:solidFill>
                  <a:srgbClr val="000000">
                    <a:lumMod val="85000"/>
                    <a:lumOff val="15000"/>
                  </a:srgbClr>
                </a:solidFill>
                <a:latin typeface="Arial" pitchFamily="34" charset="0"/>
                <a:cs typeface="B Nazanin" pitchFamily="2" charset="-78"/>
              </a:rPr>
              <a:t>2</a:t>
            </a:r>
            <a:r>
              <a:rPr lang="fa-IR" sz="2100" b="1" kern="0" dirty="0" smtClean="0">
                <a:solidFill>
                  <a:srgbClr val="000000">
                    <a:lumMod val="85000"/>
                    <a:lumOff val="15000"/>
                  </a:srgbClr>
                </a:solidFill>
                <a:latin typeface="Arial" pitchFamily="34" charset="0"/>
                <a:cs typeface="B Nazanin" pitchFamily="2" charset="-78"/>
              </a:rPr>
              <a:t>در ایجاد خاصیت خودتمیز شوندگی</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استفاده از فناوری فوتوکرومیک: جذب بیشتر نور در اثر افزایش میزان شدت آن</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نانولوله هاي کربني: به عنوان جاذب به علت دارا بودن سطح زياد و فضاهاي مختلف براي جذب گاز و...</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کرم های ضد آفتاب حاوی نانوذرات اکسید روی: جلوگیری از رسیدن امواج </a:t>
            </a:r>
            <a:r>
              <a:rPr lang="en-US" sz="2100" b="1" kern="0" dirty="0" smtClean="0">
                <a:solidFill>
                  <a:srgbClr val="000000">
                    <a:lumMod val="85000"/>
                    <a:lumOff val="15000"/>
                  </a:srgbClr>
                </a:solidFill>
                <a:latin typeface="Times New Roman" pitchFamily="18" charset="0"/>
                <a:cs typeface="B Nazanin" pitchFamily="2" charset="-78"/>
              </a:rPr>
              <a:t>UV</a:t>
            </a:r>
            <a:r>
              <a:rPr lang="fa-IR" sz="2100" b="1" kern="0" dirty="0" smtClean="0">
                <a:solidFill>
                  <a:srgbClr val="000000">
                    <a:lumMod val="85000"/>
                    <a:lumOff val="15000"/>
                  </a:srgbClr>
                </a:solidFill>
                <a:latin typeface="Times New Roman" pitchFamily="18" charset="0"/>
                <a:cs typeface="B Nazanin" pitchFamily="2" charset="-78"/>
              </a:rPr>
              <a:t> </a:t>
            </a:r>
            <a:r>
              <a:rPr lang="fa-IR" sz="2100" b="1" kern="0" dirty="0" smtClean="0">
                <a:solidFill>
                  <a:srgbClr val="000000">
                    <a:lumMod val="85000"/>
                    <a:lumOff val="15000"/>
                  </a:srgbClr>
                </a:solidFill>
                <a:latin typeface="Arial" pitchFamily="34" charset="0"/>
                <a:cs typeface="B Nazanin" pitchFamily="2" charset="-78"/>
              </a:rPr>
              <a:t>به پوست شفاف</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استفاده از نانوکامپوزیت : ایجاد خاصیت رسانایی در پلیمرها</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استفاده از نانوذرات مغناطیسی فریت و ترکیبات کربنی(</a:t>
            </a:r>
            <a:r>
              <a:rPr lang="fa-IR" sz="2100" b="1" kern="0" dirty="0" smtClean="0">
                <a:solidFill>
                  <a:srgbClr val="DDDDDD">
                    <a:lumMod val="25000"/>
                  </a:srgbClr>
                </a:solidFill>
                <a:cs typeface="B Nazanin" pitchFamily="2" charset="-78"/>
              </a:rPr>
              <a:t>نانولوله ها و نانوذرات کربن سياه</a:t>
            </a:r>
            <a:r>
              <a:rPr lang="fa-IR" sz="2100" b="1" kern="0" dirty="0" smtClean="0">
                <a:solidFill>
                  <a:srgbClr val="000000">
                    <a:lumMod val="85000"/>
                    <a:lumOff val="15000"/>
                  </a:srgbClr>
                </a:solidFill>
                <a:latin typeface="Arial" pitchFamily="34" charset="0"/>
                <a:cs typeface="B Nazanin" pitchFamily="2" charset="-78"/>
              </a:rPr>
              <a:t>) در نانوپوشش های ضدرادار</a:t>
            </a:r>
          </a:p>
          <a:p>
            <a:pPr marL="457200" lvl="0" indent="-457200" algn="just" fontAlgn="base">
              <a:spcBef>
                <a:spcPct val="0"/>
              </a:spcBef>
              <a:spcAft>
                <a:spcPct val="0"/>
              </a:spcAft>
              <a:buClr>
                <a:srgbClr val="7030A0"/>
              </a:buClr>
              <a:buFont typeface="Wingdings" pitchFamily="2" charset="2"/>
              <a:buChar char="ü"/>
            </a:pPr>
            <a:r>
              <a:rPr lang="fa-IR" sz="2100" b="1" kern="0" dirty="0" smtClean="0">
                <a:solidFill>
                  <a:srgbClr val="000000">
                    <a:lumMod val="85000"/>
                    <a:lumOff val="15000"/>
                  </a:srgbClr>
                </a:solidFill>
                <a:latin typeface="Arial" pitchFamily="34" charset="0"/>
                <a:cs typeface="B Nazanin" pitchFamily="2" charset="-78"/>
              </a:rPr>
              <a:t>استفاده از آلیاژهای حافظه دار در ساخت عینک و ...</a:t>
            </a:r>
            <a:endParaRPr lang="fa-IR" sz="2100" b="1" kern="0" dirty="0" smtClean="0">
              <a:solidFill>
                <a:srgbClr val="000000">
                  <a:lumMod val="85000"/>
                  <a:lumOff val="15000"/>
                </a:srgbClr>
              </a:solidFill>
              <a:cs typeface="B Nazanin" pitchFamily="2" charset="-78"/>
            </a:endParaRP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Effect transition="in" filter="fade">
                                      <p:cBhvr>
                                        <p:cTn id="13" dur="1000"/>
                                        <p:tgtEl>
                                          <p:spTgt spid="6">
                                            <p:txEl>
                                              <p:pRg st="1" end="1"/>
                                            </p:txEl>
                                          </p:spTgt>
                                        </p:tgtEl>
                                      </p:cBhvr>
                                    </p:animEffect>
                                    <p:anim calcmode="lin" valueType="num">
                                      <p:cBhvr>
                                        <p:cTn id="1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anim calcmode="lin" valueType="num">
                                      <p:cBhvr>
                                        <p:cTn id="2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7"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1000"/>
                                        <p:tgtEl>
                                          <p:spTgt spid="6">
                                            <p:txEl>
                                              <p:pRg st="3" end="3"/>
                                            </p:txEl>
                                          </p:spTgt>
                                        </p:tgtEl>
                                      </p:cBhvr>
                                    </p:animEffect>
                                    <p:anim calcmode="lin" valueType="num">
                                      <p:cBhvr>
                                        <p:cTn id="26"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7" presetClass="entr" presetSubtype="0"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1000"/>
                                        <p:tgtEl>
                                          <p:spTgt spid="6">
                                            <p:txEl>
                                              <p:pRg st="4" end="4"/>
                                            </p:txEl>
                                          </p:spTgt>
                                        </p:tgtEl>
                                      </p:cBhvr>
                                    </p:animEffect>
                                    <p:anim calcmode="lin" valueType="num">
                                      <p:cBhvr>
                                        <p:cTn id="3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7" presetClass="entr" presetSubtype="0" fill="hold" nodeType="after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1000"/>
                                        <p:tgtEl>
                                          <p:spTgt spid="6">
                                            <p:txEl>
                                              <p:pRg st="5" end="5"/>
                                            </p:txEl>
                                          </p:spTgt>
                                        </p:tgtEl>
                                      </p:cBhvr>
                                    </p:animEffect>
                                    <p:anim calcmode="lin" valueType="num">
                                      <p:cBhvr>
                                        <p:cTn id="3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7" presetClass="entr" presetSubtype="0"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000"/>
                            </p:stCondLst>
                            <p:childTnLst>
                              <p:par>
                                <p:cTn id="47" presetID="47"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9000"/>
                            </p:stCondLst>
                            <p:childTnLst>
                              <p:par>
                                <p:cTn id="53" presetID="47"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نانوکاتالیست ها</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pic>
        <p:nvPicPr>
          <p:cNvPr id="4" name="Picture 3" descr="pro_02_01"/>
          <p:cNvPicPr>
            <a:picLocks noChangeAspect="1" noChangeArrowheads="1"/>
          </p:cNvPicPr>
          <p:nvPr/>
        </p:nvPicPr>
        <p:blipFill>
          <a:blip r:embed="rId2" cstate="print"/>
          <a:srcRect/>
          <a:stretch>
            <a:fillRect/>
          </a:stretch>
        </p:blipFill>
        <p:spPr bwMode="auto">
          <a:xfrm>
            <a:off x="2786050" y="4000504"/>
            <a:ext cx="3617308" cy="26027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8715436" y="6060064"/>
            <a:ext cx="285720" cy="369332"/>
          </a:xfrm>
          <a:prstGeom prst="rect">
            <a:avLst/>
          </a:prstGeom>
          <a:noFill/>
        </p:spPr>
        <p:txBody>
          <a:bodyPr wrap="square" rtlCol="1">
            <a:spAutoFit/>
          </a:bodyPr>
          <a:lstStyle/>
          <a:p>
            <a:r>
              <a:rPr lang="fa-IR" dirty="0" smtClean="0"/>
              <a:t>9</a:t>
            </a:r>
            <a:endParaRPr lang="fa-IR" dirty="0"/>
          </a:p>
        </p:txBody>
      </p:sp>
      <p:sp>
        <p:nvSpPr>
          <p:cNvPr id="6" name="TextBox 5"/>
          <p:cNvSpPr txBox="1"/>
          <p:nvPr/>
        </p:nvSpPr>
        <p:spPr>
          <a:xfrm>
            <a:off x="357158" y="1428736"/>
            <a:ext cx="7929618" cy="2603790"/>
          </a:xfrm>
          <a:prstGeom prst="rect">
            <a:avLst/>
          </a:prstGeom>
          <a:noFill/>
        </p:spPr>
        <p:txBody>
          <a:bodyPr wrap="square" rtlCol="0">
            <a:spAutoFit/>
          </a:bodyPr>
          <a:lstStyle/>
          <a:p>
            <a:pPr marL="342900" lvl="1" indent="-342900" algn="just" fontAlgn="base">
              <a:spcBef>
                <a:spcPct val="20000"/>
              </a:spcBef>
              <a:spcAft>
                <a:spcPct val="0"/>
              </a:spcAft>
              <a:buClr>
                <a:prstClr val="black"/>
              </a:buClr>
              <a:buFont typeface="Wingdings" pitchFamily="2" charset="2"/>
              <a:buChar char="ü"/>
            </a:pPr>
            <a:r>
              <a:rPr lang="ar-SA" sz="2200" kern="0" dirty="0" smtClean="0">
                <a:solidFill>
                  <a:prstClr val="black"/>
                </a:solidFill>
                <a:cs typeface="B Nazanin" pitchFamily="2" charset="-78"/>
              </a:rPr>
              <a:t>فلزات</a:t>
            </a:r>
            <a:r>
              <a:rPr lang="fa-IR" sz="2200" kern="0" dirty="0" smtClean="0">
                <a:solidFill>
                  <a:prstClr val="black"/>
                </a:solidFill>
                <a:cs typeface="B Nazanin" pitchFamily="2" charset="-78"/>
              </a:rPr>
              <a:t> نجیبی</a:t>
            </a:r>
            <a:r>
              <a:rPr lang="ar-SA" sz="2200" kern="0" dirty="0" smtClean="0">
                <a:solidFill>
                  <a:prstClr val="black"/>
                </a:solidFill>
                <a:cs typeface="B Nazanin" pitchFamily="2" charset="-78"/>
              </a:rPr>
              <a:t> ‏مثل طلا و پلاتین، ‏در ابعاد نانو فعال شده و از مهمترین </a:t>
            </a:r>
            <a:r>
              <a:rPr lang="fa-IR" sz="2200" kern="0" dirty="0" smtClean="0">
                <a:solidFill>
                  <a:prstClr val="black"/>
                </a:solidFill>
                <a:cs typeface="B Nazanin" pitchFamily="2" charset="-78"/>
              </a:rPr>
              <a:t>نانو </a:t>
            </a:r>
            <a:r>
              <a:rPr lang="ar-SA" sz="2200" kern="0" dirty="0" smtClean="0">
                <a:solidFill>
                  <a:prstClr val="black"/>
                </a:solidFill>
                <a:cs typeface="B Nazanin" pitchFamily="2" charset="-78"/>
              </a:rPr>
              <a:t>کاتالیست ها به شمار می روند.</a:t>
            </a:r>
            <a:endParaRPr lang="fa-IR" sz="2200" kern="0" dirty="0" smtClean="0">
              <a:solidFill>
                <a:prstClr val="black"/>
              </a:solidFill>
              <a:cs typeface="B Nazanin" pitchFamily="2" charset="-78"/>
            </a:endParaRPr>
          </a:p>
          <a:p>
            <a:pPr marL="342900" lvl="1" indent="-342900" algn="just" fontAlgn="base">
              <a:spcBef>
                <a:spcPct val="20000"/>
              </a:spcBef>
              <a:spcAft>
                <a:spcPct val="0"/>
              </a:spcAft>
              <a:buClr>
                <a:prstClr val="black"/>
              </a:buClr>
              <a:buFont typeface="Wingdings" pitchFamily="2" charset="2"/>
              <a:buChar char="ü"/>
            </a:pPr>
            <a:r>
              <a:rPr lang="fa-IR" sz="2200" kern="0" dirty="0" smtClean="0">
                <a:solidFill>
                  <a:prstClr val="black"/>
                </a:solidFill>
                <a:cs typeface="B Nazanin" pitchFamily="2" charset="-78"/>
              </a:rPr>
              <a:t>استفاده پوششي از نانوذرات فوتوکاتاليستي اکسيد تيتانيوم: شيشه و سراميک های خود تمیز شونده</a:t>
            </a:r>
          </a:p>
          <a:p>
            <a:pPr marL="342900" lvl="1" indent="-342900" algn="just" fontAlgn="base">
              <a:spcBef>
                <a:spcPct val="20000"/>
              </a:spcBef>
              <a:spcAft>
                <a:spcPct val="0"/>
              </a:spcAft>
              <a:buClr>
                <a:prstClr val="black"/>
              </a:buClr>
              <a:buFont typeface="Wingdings" pitchFamily="2" charset="2"/>
              <a:buChar char="ü"/>
            </a:pPr>
            <a:r>
              <a:rPr lang="fa-IR" sz="2200" kern="0" dirty="0" smtClean="0">
                <a:solidFill>
                  <a:prstClr val="black"/>
                </a:solidFill>
                <a:cs typeface="B Nazanin" pitchFamily="2" charset="-78"/>
              </a:rPr>
              <a:t>استفاده از نانوکاتالیستها: تبدیل نفت سنگین به نفت سبک</a:t>
            </a:r>
          </a:p>
          <a:p>
            <a:pPr marL="342900" lvl="1" indent="-342900" algn="just" fontAlgn="base">
              <a:spcBef>
                <a:spcPct val="20000"/>
              </a:spcBef>
              <a:spcAft>
                <a:spcPct val="0"/>
              </a:spcAft>
              <a:buClr>
                <a:prstClr val="black"/>
              </a:buClr>
              <a:buFont typeface="Wingdings" pitchFamily="2" charset="2"/>
              <a:buChar char="ü"/>
            </a:pPr>
            <a:r>
              <a:rPr lang="ar-SA" sz="2200" kern="0" dirty="0" smtClean="0">
                <a:solidFill>
                  <a:prstClr val="black"/>
                </a:solidFill>
                <a:cs typeface="B Nazanin" pitchFamily="2" charset="-78"/>
              </a:rPr>
              <a:t>امکان تولید نانو سیم و ‏</a:t>
            </a:r>
            <a:r>
              <a:rPr lang="en-US" sz="2200" kern="0" dirty="0" smtClean="0">
                <a:solidFill>
                  <a:prstClr val="black"/>
                </a:solidFill>
                <a:cs typeface="B Nazanin" pitchFamily="2" charset="-78"/>
              </a:rPr>
              <a:t>CNT</a:t>
            </a:r>
            <a:r>
              <a:rPr lang="ar-SA" sz="2200" kern="0" dirty="0" smtClean="0">
                <a:solidFill>
                  <a:prstClr val="black"/>
                </a:solidFill>
                <a:cs typeface="B Nazanin" pitchFamily="2" charset="-78"/>
              </a:rPr>
              <a:t>‏ </a:t>
            </a:r>
            <a:r>
              <a:rPr lang="fa-IR" sz="2200" kern="0" dirty="0" smtClean="0">
                <a:solidFill>
                  <a:prstClr val="black"/>
                </a:solidFill>
                <a:cs typeface="B Nazanin" pitchFamily="2" charset="-78"/>
              </a:rPr>
              <a:t>با استفاده از سطح مقطع مناسب </a:t>
            </a:r>
            <a:r>
              <a:rPr lang="ar-SA" sz="2200" kern="0" dirty="0" smtClean="0">
                <a:solidFill>
                  <a:prstClr val="black"/>
                </a:solidFill>
                <a:cs typeface="B Nazanin" pitchFamily="2" charset="-78"/>
              </a:rPr>
              <a:t> نانو کاتالیست ها</a:t>
            </a:r>
            <a:endParaRPr lang="fa-IR" sz="2200" kern="0" dirty="0" smtClean="0">
              <a:solidFill>
                <a:prstClr val="black"/>
              </a:solidFill>
              <a:cs typeface="B Nazanin" pitchFamily="2" charset="-78"/>
            </a:endParaRP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
                                            <p:txEl>
                                              <p:pRg st="0" end="0"/>
                                            </p:txEl>
                                          </p:spTgt>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1" end="1"/>
                                            </p:txEl>
                                          </p:spTgt>
                                        </p:tgtEl>
                                        <p:attrNameLst>
                                          <p:attrName>ppt_h</p:attrName>
                                        </p:attrNameLst>
                                      </p:cBhvr>
                                      <p:tavLst>
                                        <p:tav tm="0">
                                          <p:val>
                                            <p:fltVal val="0"/>
                                          </p:val>
                                        </p:tav>
                                        <p:tav tm="100000">
                                          <p:val>
                                            <p:strVal val="#ppt_h"/>
                                          </p:val>
                                        </p:tav>
                                      </p:tavLst>
                                    </p:anim>
                                    <p:anim calcmode="lin" valueType="num">
                                      <p:cBhvr>
                                        <p:cTn id="16" dur="500" fill="hold"/>
                                        <p:tgtEl>
                                          <p:spTgt spid="6">
                                            <p:txEl>
                                              <p:pRg st="1" end="1"/>
                                            </p:txEl>
                                          </p:spTgt>
                                        </p:tgtEl>
                                        <p:attrNameLst>
                                          <p:attrName>style.rotation</p:attrName>
                                        </p:attrNameLst>
                                      </p:cBhvr>
                                      <p:tavLst>
                                        <p:tav tm="0">
                                          <p:val>
                                            <p:fltVal val="360"/>
                                          </p:val>
                                        </p:tav>
                                        <p:tav tm="100000">
                                          <p:val>
                                            <p:fltVal val="0"/>
                                          </p:val>
                                        </p:tav>
                                      </p:tavLst>
                                    </p:anim>
                                    <p:animEffect transition="in" filter="fade">
                                      <p:cBhvr>
                                        <p:cTn id="17" dur="500"/>
                                        <p:tgtEl>
                                          <p:spTgt spid="6">
                                            <p:txEl>
                                              <p:pRg st="1" end="1"/>
                                            </p:txEl>
                                          </p:spTgt>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6">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6">
                                            <p:txEl>
                                              <p:pRg st="2" end="2"/>
                                            </p:txEl>
                                          </p:spTgt>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p:cTn id="2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0" dur="500" fill="hold"/>
                                        <p:tgtEl>
                                          <p:spTgt spid="6">
                                            <p:txEl>
                                              <p:pRg st="3" end="3"/>
                                            </p:txEl>
                                          </p:spTgt>
                                        </p:tgtEl>
                                        <p:attrNameLst>
                                          <p:attrName>style.rotation</p:attrName>
                                        </p:attrNameLst>
                                      </p:cBhvr>
                                      <p:tavLst>
                                        <p:tav tm="0">
                                          <p:val>
                                            <p:fltVal val="360"/>
                                          </p:val>
                                        </p:tav>
                                        <p:tav tm="100000">
                                          <p:val>
                                            <p:fltVal val="0"/>
                                          </p:val>
                                        </p:tav>
                                      </p:tavLst>
                                    </p:anim>
                                    <p:animEffect transition="in" filter="fade">
                                      <p:cBhvr>
                                        <p:cTn id="31" dur="500"/>
                                        <p:tgtEl>
                                          <p:spTgt spid="6">
                                            <p:txEl>
                                              <p:pRg st="3" end="3"/>
                                            </p:txEl>
                                          </p:spTgt>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500" fill="hold"/>
                                        <p:tgtEl>
                                          <p:spTgt spid="4"/>
                                        </p:tgtEl>
                                        <p:attrNameLst>
                                          <p:attrName>ppt_w</p:attrName>
                                        </p:attrNameLst>
                                      </p:cBhvr>
                                      <p:tavLst>
                                        <p:tav tm="0">
                                          <p:val>
                                            <p:fltVal val="0"/>
                                          </p:val>
                                        </p:tav>
                                        <p:tav tm="100000">
                                          <p:val>
                                            <p:strVal val="#ppt_w"/>
                                          </p:val>
                                        </p:tav>
                                      </p:tavLst>
                                    </p:anim>
                                    <p:anim calcmode="lin" valueType="num">
                                      <p:cBhvr>
                                        <p:cTn id="36" dur="500" fill="hold"/>
                                        <p:tgtEl>
                                          <p:spTgt spid="4"/>
                                        </p:tgtEl>
                                        <p:attrNameLst>
                                          <p:attrName>ppt_h</p:attrName>
                                        </p:attrNameLst>
                                      </p:cBhvr>
                                      <p:tavLst>
                                        <p:tav tm="0">
                                          <p:val>
                                            <p:fltVal val="0"/>
                                          </p:val>
                                        </p:tav>
                                        <p:tav tm="100000">
                                          <p:val>
                                            <p:strVal val="#ppt_h"/>
                                          </p:val>
                                        </p:tav>
                                      </p:tavLst>
                                    </p:anim>
                                    <p:anim calcmode="lin" valueType="num">
                                      <p:cBhvr>
                                        <p:cTn id="37" dur="500" fill="hold"/>
                                        <p:tgtEl>
                                          <p:spTgt spid="4"/>
                                        </p:tgtEl>
                                        <p:attrNameLst>
                                          <p:attrName>style.rotation</p:attrName>
                                        </p:attrNameLst>
                                      </p:cBhvr>
                                      <p:tavLst>
                                        <p:tav tm="0">
                                          <p:val>
                                            <p:fltVal val="360"/>
                                          </p:val>
                                        </p:tav>
                                        <p:tav tm="100000">
                                          <p:val>
                                            <p:fltVal val="0"/>
                                          </p:val>
                                        </p:tav>
                                      </p:tavLst>
                                    </p:anim>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rPr>
              <a:t>انرژی های نو</a:t>
            </a:r>
            <a:endParaRPr lang="fa-IR" dirty="0">
              <a:solidFill>
                <a:srgbClr val="00B050"/>
              </a:solidFill>
              <a:effectLst>
                <a:glow rad="101600">
                  <a:schemeClr val="accent4">
                    <a:satMod val="175000"/>
                    <a:alpha val="40000"/>
                  </a:schemeClr>
                </a:glow>
                <a:reflection blurRad="6350" stA="50000" endA="300" endPos="50000" dist="29997" dir="5400000" sy="-100000" algn="bl" rotWithShape="0"/>
              </a:effectLst>
              <a:cs typeface="B Titr" pitchFamily="2" charset="-78"/>
            </a:endParaRPr>
          </a:p>
        </p:txBody>
      </p:sp>
      <p:pic>
        <p:nvPicPr>
          <p:cNvPr id="6" name="Picture 5" descr="باطری لیتیم.png"/>
          <p:cNvPicPr>
            <a:picLocks noChangeAspect="1"/>
          </p:cNvPicPr>
          <p:nvPr/>
        </p:nvPicPr>
        <p:blipFill>
          <a:blip r:embed="rId2" cstate="print"/>
          <a:stretch>
            <a:fillRect/>
          </a:stretch>
        </p:blipFill>
        <p:spPr>
          <a:xfrm>
            <a:off x="357158" y="3929066"/>
            <a:ext cx="2286016" cy="228601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7" name="Picture 6" descr="باطری.png"/>
          <p:cNvPicPr>
            <a:picLocks noChangeAspect="1"/>
          </p:cNvPicPr>
          <p:nvPr/>
        </p:nvPicPr>
        <p:blipFill>
          <a:blip r:embed="rId3" cstate="print"/>
          <a:stretch>
            <a:fillRect/>
          </a:stretch>
        </p:blipFill>
        <p:spPr>
          <a:xfrm>
            <a:off x="357158" y="1357298"/>
            <a:ext cx="2415652" cy="231005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9" name="TextBox 8"/>
          <p:cNvSpPr txBox="1"/>
          <p:nvPr/>
        </p:nvSpPr>
        <p:spPr>
          <a:xfrm>
            <a:off x="3571868" y="5857892"/>
            <a:ext cx="4200548" cy="707886"/>
          </a:xfrm>
          <a:prstGeom prst="rect">
            <a:avLst/>
          </a:prstGeom>
          <a:solidFill>
            <a:srgbClr val="00B0F0"/>
          </a:solidFill>
        </p:spPr>
        <p:txBody>
          <a:bodyPr wrap="square" rtlCol="1">
            <a:spAutoFit/>
          </a:bodyPr>
          <a:lstStyle/>
          <a:p>
            <a:pPr algn="ctr"/>
            <a:r>
              <a:rPr lang="fa-IR" sz="2000" dirty="0" smtClean="0">
                <a:cs typeface="B Zar" pitchFamily="2" charset="-78"/>
              </a:rPr>
              <a:t>با بهره گیری از واکنش های لیتیمی می‌توان با به کارگیری تعداد پیل کمتر به ولتاژ بالاتر دست یافت.</a:t>
            </a:r>
            <a:endParaRPr lang="fa-IR" sz="2000" dirty="0"/>
          </a:p>
        </p:txBody>
      </p:sp>
      <p:sp>
        <p:nvSpPr>
          <p:cNvPr id="8" name="TextBox 7"/>
          <p:cNvSpPr txBox="1"/>
          <p:nvPr/>
        </p:nvSpPr>
        <p:spPr>
          <a:xfrm>
            <a:off x="8522138" y="6072206"/>
            <a:ext cx="428323" cy="369332"/>
          </a:xfrm>
          <a:prstGeom prst="rect">
            <a:avLst/>
          </a:prstGeom>
          <a:noFill/>
        </p:spPr>
        <p:txBody>
          <a:bodyPr wrap="none" rtlCol="1">
            <a:spAutoFit/>
          </a:bodyPr>
          <a:lstStyle/>
          <a:p>
            <a:r>
              <a:rPr lang="fa-IR" dirty="0" smtClean="0"/>
              <a:t>10</a:t>
            </a:r>
            <a:endParaRPr lang="fa-IR" dirty="0"/>
          </a:p>
        </p:txBody>
      </p:sp>
      <p:sp>
        <p:nvSpPr>
          <p:cNvPr id="10" name="TextBox 9"/>
          <p:cNvSpPr txBox="1"/>
          <p:nvPr/>
        </p:nvSpPr>
        <p:spPr>
          <a:xfrm>
            <a:off x="3000364" y="1357299"/>
            <a:ext cx="5286412" cy="5453801"/>
          </a:xfrm>
          <a:prstGeom prst="rect">
            <a:avLst/>
          </a:prstGeom>
          <a:noFill/>
          <a:ln w="38100">
            <a:solidFill>
              <a:srgbClr val="00B050"/>
            </a:solidFill>
          </a:ln>
        </p:spPr>
        <p:txBody>
          <a:bodyPr wrap="square" rtlCol="0">
            <a:spAutoFit/>
          </a:bodyPr>
          <a:lstStyle/>
          <a:p>
            <a:pPr marL="342900" lvl="0" indent="-342900" algn="just" fontAlgn="base">
              <a:spcBef>
                <a:spcPct val="20000"/>
              </a:spcBef>
              <a:spcAft>
                <a:spcPct val="0"/>
              </a:spcAft>
              <a:buClr>
                <a:srgbClr val="FFCC00"/>
              </a:buClr>
              <a:buFont typeface="Wingdings" pitchFamily="2" charset="2"/>
              <a:buChar char="q"/>
            </a:pPr>
            <a:r>
              <a:rPr lang="fa-IR" sz="2200" b="1" kern="0" dirty="0" smtClean="0">
                <a:solidFill>
                  <a:srgbClr val="DDDDDD">
                    <a:lumMod val="25000"/>
                  </a:srgbClr>
                </a:solidFill>
                <a:cs typeface="B Zar" pitchFamily="2" charset="-78"/>
              </a:rPr>
              <a:t>باطری های لیتیم-یون</a:t>
            </a:r>
          </a:p>
          <a:p>
            <a:pPr marL="342900" lvl="0" indent="-342900" algn="just" fontAlgn="base">
              <a:spcBef>
                <a:spcPct val="20000"/>
              </a:spcBef>
              <a:spcAft>
                <a:spcPct val="0"/>
              </a:spcAft>
              <a:buClr>
                <a:srgbClr val="FFCC00"/>
              </a:buClr>
            </a:pPr>
            <a:endParaRPr lang="fa-IR" sz="1000" b="1" kern="0" dirty="0" smtClean="0">
              <a:solidFill>
                <a:srgbClr val="DDDDDD">
                  <a:lumMod val="25000"/>
                </a:srgbClr>
              </a:solidFill>
              <a:cs typeface="B Zar" pitchFamily="2" charset="-78"/>
            </a:endParaRPr>
          </a:p>
          <a:p>
            <a:pPr marL="342900" lvl="0" indent="-342900" algn="just" fontAlgn="base">
              <a:spcBef>
                <a:spcPct val="20000"/>
              </a:spcBef>
              <a:spcAft>
                <a:spcPct val="0"/>
              </a:spcAft>
              <a:buClr>
                <a:srgbClr val="FFCC00"/>
              </a:buClr>
            </a:pPr>
            <a:r>
              <a:rPr lang="fa-IR" sz="2000" b="1" kern="0" dirty="0" smtClean="0">
                <a:solidFill>
                  <a:srgbClr val="DDDDDD">
                    <a:lumMod val="25000"/>
                  </a:srgbClr>
                </a:solidFill>
                <a:cs typeface="B Nazanin" pitchFamily="2" charset="-78"/>
              </a:rPr>
              <a:t>باتری وسیله‌ای است که انرژی شیمیایی را به طور مستقیم به انرژی الکتریکی تبدیل می‌کند. ولتاژ خروجی یک باتری به طور مستقیم با ماهیت شیمیایی واکنش الکتروشیمیایی پیل در ارتباط است. به عنوان مثال در باتری‌های سرب-اسید، واکنش شیمیایی هر پیل 2 ولت جریان را تولید می‌نماید. در باتری‌های لیتیمی واکنش الکتروشیمیایی صورت گرفته ولتاژ تقریبی 3 ولت را تولید می نماید که تولید این ولتاژ یکی از ویژگی‌های مهم این نوع باتری‌ها است.</a:t>
            </a:r>
          </a:p>
          <a:p>
            <a:pPr marL="342900" lvl="0" indent="-342900" algn="just" fontAlgn="base">
              <a:spcBef>
                <a:spcPct val="20000"/>
              </a:spcBef>
              <a:spcAft>
                <a:spcPct val="0"/>
              </a:spcAft>
              <a:buClr>
                <a:srgbClr val="FFCC00"/>
              </a:buClr>
            </a:pPr>
            <a:r>
              <a:rPr lang="fa-IR" sz="2000" b="1" kern="0" dirty="0" smtClean="0">
                <a:solidFill>
                  <a:srgbClr val="FF6600"/>
                </a:solidFill>
                <a:cs typeface="B Nazanin" pitchFamily="2" charset="-78"/>
              </a:rPr>
              <a:t>اضافه کردن پودرها به ویژه در شکل نانوذره، از ترکیباتی مانند </a:t>
            </a:r>
            <a:r>
              <a:rPr lang="en-US" sz="2000" b="1" kern="0" dirty="0" smtClean="0">
                <a:solidFill>
                  <a:srgbClr val="FF6600"/>
                </a:solidFill>
                <a:latin typeface="Times New Roman" pitchFamily="18" charset="0"/>
                <a:cs typeface="B Nazanin" pitchFamily="2" charset="-78"/>
              </a:rPr>
              <a:t>Al</a:t>
            </a:r>
            <a:r>
              <a:rPr lang="en-US" sz="2000" b="1" kern="0" baseline="-25000" dirty="0" smtClean="0">
                <a:solidFill>
                  <a:srgbClr val="FF6600"/>
                </a:solidFill>
                <a:latin typeface="Times New Roman" pitchFamily="18" charset="0"/>
                <a:cs typeface="B Nazanin" pitchFamily="2" charset="-78"/>
              </a:rPr>
              <a:t>2</a:t>
            </a:r>
            <a:r>
              <a:rPr lang="en-US" sz="2000" b="1" kern="0" dirty="0" smtClean="0">
                <a:solidFill>
                  <a:srgbClr val="FF6600"/>
                </a:solidFill>
                <a:latin typeface="Times New Roman" pitchFamily="18" charset="0"/>
                <a:cs typeface="B Nazanin" pitchFamily="2" charset="-78"/>
              </a:rPr>
              <a:t>O</a:t>
            </a:r>
            <a:r>
              <a:rPr lang="en-US" sz="2000" b="1" kern="0" baseline="-25000" dirty="0" smtClean="0">
                <a:solidFill>
                  <a:srgbClr val="FF6600"/>
                </a:solidFill>
                <a:latin typeface="Times New Roman" pitchFamily="18" charset="0"/>
                <a:cs typeface="B Nazanin" pitchFamily="2" charset="-78"/>
              </a:rPr>
              <a:t>3</a:t>
            </a:r>
            <a:r>
              <a:rPr lang="en-US" sz="2000" b="1" kern="0" dirty="0" smtClean="0">
                <a:solidFill>
                  <a:srgbClr val="FF6600"/>
                </a:solidFill>
                <a:latin typeface="Times New Roman" pitchFamily="18" charset="0"/>
                <a:cs typeface="B Nazanin" pitchFamily="2" charset="-78"/>
              </a:rPr>
              <a:t>،SiO</a:t>
            </a:r>
            <a:r>
              <a:rPr lang="en-US" sz="2000" b="1" kern="0" baseline="-25000" dirty="0" smtClean="0">
                <a:solidFill>
                  <a:srgbClr val="FF6600"/>
                </a:solidFill>
                <a:latin typeface="Times New Roman" pitchFamily="18" charset="0"/>
                <a:cs typeface="B Nazanin" pitchFamily="2" charset="-78"/>
              </a:rPr>
              <a:t>2</a:t>
            </a:r>
            <a:r>
              <a:rPr lang="en-US" sz="2000" b="1" kern="0" dirty="0" smtClean="0">
                <a:solidFill>
                  <a:srgbClr val="FF6600"/>
                </a:solidFill>
                <a:latin typeface="Times New Roman" pitchFamily="18" charset="0"/>
                <a:cs typeface="B Nazanin" pitchFamily="2" charset="-78"/>
              </a:rPr>
              <a:t> </a:t>
            </a:r>
            <a:r>
              <a:rPr lang="fa-IR" sz="2000" b="1" kern="0" dirty="0" smtClean="0">
                <a:solidFill>
                  <a:srgbClr val="FF6600"/>
                </a:solidFill>
                <a:latin typeface="Times New Roman" pitchFamily="18" charset="0"/>
                <a:cs typeface="B Nazanin" pitchFamily="2" charset="-78"/>
              </a:rPr>
              <a:t> و</a:t>
            </a:r>
            <a:r>
              <a:rPr lang="en-US" sz="2000" b="1" kern="0" dirty="0" smtClean="0">
                <a:solidFill>
                  <a:srgbClr val="FF6600"/>
                </a:solidFill>
                <a:latin typeface="Times New Roman" pitchFamily="18" charset="0"/>
                <a:cs typeface="B Nazanin" pitchFamily="2" charset="-78"/>
              </a:rPr>
              <a:t>ZrO</a:t>
            </a:r>
            <a:r>
              <a:rPr lang="en-US" sz="2000" b="1" kern="0" baseline="-25000" dirty="0" smtClean="0">
                <a:solidFill>
                  <a:srgbClr val="FF6600"/>
                </a:solidFill>
                <a:latin typeface="Times New Roman" pitchFamily="18" charset="0"/>
                <a:cs typeface="B Nazanin" pitchFamily="2" charset="-78"/>
              </a:rPr>
              <a:t>2</a:t>
            </a:r>
            <a:r>
              <a:rPr lang="en-US" sz="2000" b="1" kern="0" dirty="0" smtClean="0">
                <a:solidFill>
                  <a:srgbClr val="FF6600"/>
                </a:solidFill>
                <a:latin typeface="Times New Roman" pitchFamily="18" charset="0"/>
                <a:cs typeface="B Nazanin" pitchFamily="2" charset="-78"/>
              </a:rPr>
              <a:t> </a:t>
            </a:r>
            <a:r>
              <a:rPr lang="fa-IR" sz="2000" b="1" kern="0" dirty="0" smtClean="0">
                <a:solidFill>
                  <a:srgbClr val="FF6600"/>
                </a:solidFill>
                <a:latin typeface="Times New Roman" pitchFamily="18" charset="0"/>
                <a:cs typeface="B Nazanin" pitchFamily="2" charset="-78"/>
              </a:rPr>
              <a:t> </a:t>
            </a:r>
            <a:r>
              <a:rPr lang="fa-IR" sz="2000" b="1" kern="0" dirty="0" smtClean="0">
                <a:solidFill>
                  <a:srgbClr val="FF6600"/>
                </a:solidFill>
                <a:cs typeface="B Nazanin" pitchFamily="2" charset="-78"/>
              </a:rPr>
              <a:t>به الکترولیت غیرآبی می‌تواند هدایت را تا 6 برابر افزایش دهد.</a:t>
            </a:r>
          </a:p>
          <a:p>
            <a:pPr marL="342900" lvl="0" indent="-342900" algn="just" fontAlgn="base">
              <a:spcBef>
                <a:spcPct val="20000"/>
              </a:spcBef>
              <a:spcAft>
                <a:spcPct val="0"/>
              </a:spcAft>
              <a:buClr>
                <a:srgbClr val="FFCC00"/>
              </a:buClr>
            </a:pPr>
            <a:r>
              <a:rPr lang="fa-IR" sz="2200" kern="0" dirty="0" smtClean="0">
                <a:solidFill>
                  <a:srgbClr val="DDDDDD">
                    <a:lumMod val="25000"/>
                  </a:srgbClr>
                </a:solidFill>
                <a:cs typeface="B Yekan" pitchFamily="2" charset="-78"/>
              </a:rPr>
              <a:t/>
            </a:r>
            <a:br>
              <a:rPr lang="fa-IR" sz="2200" kern="0" dirty="0" smtClean="0">
                <a:solidFill>
                  <a:srgbClr val="DDDDDD">
                    <a:lumMod val="25000"/>
                  </a:srgbClr>
                </a:solidFill>
                <a:cs typeface="B Yekan" pitchFamily="2" charset="-78"/>
              </a:rPr>
            </a:br>
            <a:endParaRPr lang="fa-IR" sz="2200" kern="0" dirty="0" smtClean="0">
              <a:solidFill>
                <a:srgbClr val="DDDDDD">
                  <a:lumMod val="25000"/>
                </a:srgbClr>
              </a:solidFill>
              <a:cs typeface="B Yekan" pitchFamily="2" charset="-78"/>
            </a:endParaRPr>
          </a:p>
          <a:p>
            <a:endParaRPr lang="en-US" dirty="0"/>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ompany Handboo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ompany Handbook">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3200" b="0" i="0" u="none" strike="noStrike" cap="none" normalizeH="0" baseline="0" smtClean="0">
            <a:ln>
              <a:noFill/>
            </a:ln>
            <a:solidFill>
              <a:schemeClr val="tx1"/>
            </a:solidFill>
            <a:effectLst/>
            <a:latin typeface="Times New Roman" pitchFamily="18" charset="0"/>
            <a:cs typeface="B Lotus" pitchFamily="2" charset="-78"/>
          </a:defRPr>
        </a:defPPr>
      </a:lstStyle>
    </a:lnDef>
  </a:objectDefaults>
  <a:extraClrSchemeLst>
    <a:extraClrScheme>
      <a:clrScheme name="Company Handbook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Company Handbook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9933FF"/>
        </a:hlink>
        <a:folHlink>
          <a:srgbClr val="CCCCFF"/>
        </a:folHlink>
      </a:clrScheme>
      <a:clrMap bg1="lt1" tx1="dk1" bg2="lt2" tx2="dk2" accent1="accent1" accent2="accent2" accent3="accent3" accent4="accent4" accent5="accent5" accent6="accent6" hlink="hlink" folHlink="folHlink"/>
    </a:extraClrScheme>
    <a:extraClrScheme>
      <a:clrScheme name="Company Handbook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Company Handbook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Company Handbook 5">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Company Handbook 6">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FF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Powerpoint-template-EDU</Template>
  <TotalTime>720</TotalTime>
  <Words>1111</Words>
  <Application>Microsoft Office PowerPoint</Application>
  <PresentationFormat>On-screen Show (4:3)</PresentationFormat>
  <Paragraphs>131</Paragraphs>
  <Slides>17</Slides>
  <Notes>1</Notes>
  <HiddenSlides>0</HiddenSlides>
  <MMClips>10</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Company Handbook</vt:lpstr>
      <vt:lpstr>Foundry</vt:lpstr>
      <vt:lpstr>Slide 1</vt:lpstr>
      <vt:lpstr>مباحث اصلی</vt:lpstr>
      <vt:lpstr>نانوپزشکی</vt:lpstr>
      <vt:lpstr>نفت و گاز و پتروشیمی</vt:lpstr>
      <vt:lpstr>خودرو</vt:lpstr>
      <vt:lpstr>خودرو</vt:lpstr>
      <vt:lpstr>مواد پیشرفته</vt:lpstr>
      <vt:lpstr>نانوکاتالیست ها</vt:lpstr>
      <vt:lpstr>انرژی های نو</vt:lpstr>
      <vt:lpstr> انرژی های نو </vt:lpstr>
      <vt:lpstr>Slide 11</vt:lpstr>
      <vt:lpstr>نانوحسگرها</vt:lpstr>
      <vt:lpstr>ساختمان</vt:lpstr>
      <vt:lpstr>ساختمان</vt:lpstr>
      <vt:lpstr>نانوالکترونیک و اپتیک</vt:lpstr>
      <vt:lpstr>مهندسی ورزش</vt:lpstr>
      <vt:lpstr>ارائه مدرسان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ارائه مدرسان</dc:title>
  <dc:creator>Kaffash</dc:creator>
  <cp:lastModifiedBy>PARAND</cp:lastModifiedBy>
  <cp:revision>132</cp:revision>
  <dcterms:created xsi:type="dcterms:W3CDTF">2013-12-03T13:11:24Z</dcterms:created>
  <dcterms:modified xsi:type="dcterms:W3CDTF">2014-03-18T13:57:59Z</dcterms:modified>
</cp:coreProperties>
</file>